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8"/>
  </p:notesMasterIdLst>
  <p:sldIdLst>
    <p:sldId id="258" r:id="rId6"/>
    <p:sldId id="259" r:id="rId7"/>
  </p:sldIdLst>
  <p:sldSz cx="7772400" cy="10058400"/>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pos="288" userDrawn="1">
          <p15:clr>
            <a:srgbClr val="A4A3A4"/>
          </p15:clr>
        </p15:guide>
        <p15:guide id="2" orient="horz" pos="528" userDrawn="1">
          <p15:clr>
            <a:srgbClr val="A4A3A4"/>
          </p15:clr>
        </p15:guide>
        <p15:guide id="3" pos="4608" userDrawn="1">
          <p15:clr>
            <a:srgbClr val="A4A3A4"/>
          </p15:clr>
        </p15:guide>
        <p15:guide id="4" pos="624" userDrawn="1">
          <p15:clr>
            <a:srgbClr val="A4A3A4"/>
          </p15:clr>
        </p15:guide>
        <p15:guide id="5" pos="4272" userDrawn="1">
          <p15:clr>
            <a:srgbClr val="A4A3A4"/>
          </p15:clr>
        </p15:guide>
        <p15:guide id="6" pos="792" userDrawn="1">
          <p15:clr>
            <a:srgbClr val="A4A3A4"/>
          </p15:clr>
        </p15:guide>
        <p15:guide id="7" pos="4128" userDrawn="1">
          <p15:clr>
            <a:srgbClr val="A4A3A4"/>
          </p15:clr>
        </p15:guide>
        <p15:guide id="8" pos="1128" userDrawn="1">
          <p15:clr>
            <a:srgbClr val="A4A3A4"/>
          </p15:clr>
        </p15:guide>
        <p15:guide id="9" pos="3792" userDrawn="1">
          <p15:clr>
            <a:srgbClr val="A4A3A4"/>
          </p15:clr>
        </p15:guide>
        <p15:guide id="10" pos="1272" userDrawn="1">
          <p15:clr>
            <a:srgbClr val="A4A3A4"/>
          </p15:clr>
        </p15:guide>
        <p15:guide id="11" pos="1632" userDrawn="1">
          <p15:clr>
            <a:srgbClr val="A4A3A4"/>
          </p15:clr>
        </p15:guide>
        <p15:guide id="12" pos="1776" userDrawn="1">
          <p15:clr>
            <a:srgbClr val="A4A3A4"/>
          </p15:clr>
        </p15:guide>
        <p15:guide id="13" pos="2136" userDrawn="1">
          <p15:clr>
            <a:srgbClr val="A4A3A4"/>
          </p15:clr>
        </p15:guide>
        <p15:guide id="14" pos="2280" userDrawn="1">
          <p15:clr>
            <a:srgbClr val="A4A3A4"/>
          </p15:clr>
        </p15:guide>
        <p15:guide id="15" pos="3144" userDrawn="1">
          <p15:clr>
            <a:srgbClr val="A4A3A4"/>
          </p15:clr>
        </p15:guide>
        <p15:guide id="16" pos="3288" userDrawn="1">
          <p15:clr>
            <a:srgbClr val="A4A3A4"/>
          </p15:clr>
        </p15:guide>
        <p15:guide id="17" pos="3624" userDrawn="1">
          <p15:clr>
            <a:srgbClr val="A4A3A4"/>
          </p15:clr>
        </p15:guide>
        <p15:guide id="18" pos="2760" userDrawn="1">
          <p15:clr>
            <a:srgbClr val="A4A3A4"/>
          </p15:clr>
        </p15:guide>
        <p15:guide id="19" pos="26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B9035A-B39B-7D0F-7416-0C1D63EE6C37}" name="Pawenski, Andrew" initials="PA" userId="S::andrew.pawenski@metlife.com::65722688-6a5a-4c19-9444-f8347287eb61" providerId="AD"/>
  <p188:author id="{3D677383-7595-1652-E6EB-AAA4ACD8D4B2}" name="Jo Mynhardt" initials="JM" userId="Jo Mynhardt" providerId="None"/>
  <p188:author id="{A10F2186-F6BE-179B-3E1E-8CDABFC7A6AD}" name="Brett Schindler" initials="BS" userId="S::brett.schindler@merkle.com::f035a0f5-57ce-4ad3-8cdb-bf4682a0cca4" providerId="AD"/>
  <p188:author id="{D0D9CC8C-6FF4-57F8-1148-51BA1037213B}" name="Lovin, Melissa" initials="LM" userId="S::melissa.lovin@metlife.com::b386df19-bfd6-4e62-91f6-8b365b78a94d" providerId="AD"/>
  <p188:author id="{49479BD8-18E7-EA4E-0E6C-352820D31811}" name="Daniel Van Schie" initials="DVS" userId="S::dvanschie@merkleinc.com::8b565fec-ba39-4939-8514-f2b9df53c752" providerId="AD"/>
  <p188:author id="{F18EC8DA-72F4-7224-7CDC-EDFD2272572F}" name="Babula, Melissa" initials="BM" userId="S::melissa.babula@metlife.com::64e604bb-df8c-46b7-9d35-686fa08f5181" providerId="AD"/>
  <p188:author id="{6AA9A3E3-047F-1EF9-89A1-DDF202A2B21D}" name="Stephanie O'Brien" initials="SO" userId="S::stephanie.obrien@merkle.com::ad7a391b-d1c7-4366-83f7-02b366d027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obhan Murphy" initials="" lastIdx="1" clrIdx="0"/>
  <p:cmAuthor id="2" name="Rebane, Kai" initials="RK"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C"/>
    <a:srgbClr val="ED008C"/>
    <a:srgbClr val="EC008C"/>
    <a:srgbClr val="0090DA"/>
    <a:srgbClr val="0061A0"/>
    <a:srgbClr val="A5CE4D"/>
    <a:srgbClr val="0060A0"/>
    <a:srgbClr val="75787B"/>
    <a:srgbClr val="FA8CFF"/>
    <a:srgbClr val="FDD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650" autoAdjust="0"/>
    <p:restoredTop sz="95451" autoAdjust="0"/>
  </p:normalViewPr>
  <p:slideViewPr>
    <p:cSldViewPr snapToGrid="0">
      <p:cViewPr varScale="1">
        <p:scale>
          <a:sx n="82" d="100"/>
          <a:sy n="82" d="100"/>
        </p:scale>
        <p:origin x="3306" y="96"/>
      </p:cViewPr>
      <p:guideLst>
        <p:guide pos="288"/>
        <p:guide orient="horz" pos="528"/>
        <p:guide pos="4608"/>
        <p:guide pos="624"/>
        <p:guide pos="4272"/>
        <p:guide pos="792"/>
        <p:guide pos="4128"/>
        <p:guide pos="1128"/>
        <p:guide pos="3792"/>
        <p:guide pos="1272"/>
        <p:guide pos="1632"/>
        <p:guide pos="1776"/>
        <p:guide pos="2136"/>
        <p:guide pos="2280"/>
        <p:guide pos="3144"/>
        <p:guide pos="3288"/>
        <p:guide pos="3624"/>
        <p:guide pos="2760"/>
        <p:guide pos="2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Google Shape;3;n">
            <a:extLst>
              <a:ext uri="{FF2B5EF4-FFF2-40B4-BE49-F238E27FC236}">
                <a16:creationId xmlns:a16="http://schemas.microsoft.com/office/drawing/2014/main" id="{08F73138-FAD2-B945-8429-707B1A138E53}"/>
              </a:ext>
            </a:extLst>
          </p:cNvPr>
          <p:cNvSpPr txBox="1">
            <a:spLocks noGrp="1" noChangeArrowheads="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endParaRPr lang="en-US" altLang="en-US" dirty="0"/>
          </a:p>
        </p:txBody>
      </p:sp>
      <p:sp>
        <p:nvSpPr>
          <p:cNvPr id="4099" name="Google Shape;4;n">
            <a:extLst>
              <a:ext uri="{FF2B5EF4-FFF2-40B4-BE49-F238E27FC236}">
                <a16:creationId xmlns:a16="http://schemas.microsoft.com/office/drawing/2014/main" id="{2E99EDEF-A0DB-0D42-8348-6AB39BF994CA}"/>
              </a:ext>
            </a:extLst>
          </p:cNvPr>
          <p:cNvSpPr txBox="1">
            <a:spLocks noGrp="1" noChangeArrowheads="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endParaRPr lang="en-US" altLang="en-US" dirty="0"/>
          </a:p>
        </p:txBody>
      </p:sp>
      <p:sp>
        <p:nvSpPr>
          <p:cNvPr id="4100" name="Google Shape;5;n">
            <a:extLst>
              <a:ext uri="{FF2B5EF4-FFF2-40B4-BE49-F238E27FC236}">
                <a16:creationId xmlns:a16="http://schemas.microsoft.com/office/drawing/2014/main" id="{2D7676CE-350C-0747-90E4-674758087C0B}"/>
              </a:ext>
            </a:extLst>
          </p:cNvPr>
          <p:cNvSpPr>
            <a:spLocks noGrp="1" noRot="1" noChangeAspect="1"/>
          </p:cNvSpPr>
          <p:nvPr>
            <p:ph type="sldImg" idx="3"/>
          </p:nvPr>
        </p:nvSpPr>
        <p:spPr bwMode="auto">
          <a:xfrm>
            <a:off x="2236788" y="1143000"/>
            <a:ext cx="2384425" cy="30861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101" name="Google Shape;6;n">
            <a:extLst>
              <a:ext uri="{FF2B5EF4-FFF2-40B4-BE49-F238E27FC236}">
                <a16:creationId xmlns:a16="http://schemas.microsoft.com/office/drawing/2014/main" id="{6EAB8212-ED3C-7149-A487-5D956061B37C}"/>
              </a:ext>
            </a:extLst>
          </p:cNvPr>
          <p:cNvSpPr txBox="1">
            <a:spLocks noGrp="1" noChangeArrowheads="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4102" name="Google Shape;7;n">
            <a:extLst>
              <a:ext uri="{FF2B5EF4-FFF2-40B4-BE49-F238E27FC236}">
                <a16:creationId xmlns:a16="http://schemas.microsoft.com/office/drawing/2014/main" id="{BD57C879-B677-EE4D-A66F-F02F917D410E}"/>
              </a:ext>
            </a:extLst>
          </p:cNvPr>
          <p:cNvSpPr txBox="1">
            <a:spLocks noGrp="1" noChangeArrowheads="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endParaRPr lang="en-US" altLang="en-US" dirty="0"/>
          </a:p>
        </p:txBody>
      </p:sp>
      <p:sp>
        <p:nvSpPr>
          <p:cNvPr id="4103" name="Google Shape;8;n">
            <a:extLst>
              <a:ext uri="{FF2B5EF4-FFF2-40B4-BE49-F238E27FC236}">
                <a16:creationId xmlns:a16="http://schemas.microsoft.com/office/drawing/2014/main" id="{1EDC35E3-8C98-A143-A8DF-1E0AF454E42B}"/>
              </a:ext>
            </a:extLst>
          </p:cNvPr>
          <p:cNvSpPr txBox="1">
            <a:spLocks noGrp="1" noChangeArrowheads="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sym typeface="Calibri" panose="020F0502020204030204" pitchFamily="34" charset="0"/>
              </a:defRPr>
            </a:lvl1pPr>
          </a:lstStyle>
          <a:p>
            <a:fld id="{F17BB2A9-7734-CA4E-89DB-ECF42F8289A0}" type="slidenum">
              <a:rPr lang="en-US" altLang="en-US"/>
              <a:pPr/>
              <a:t>‹#›</a:t>
            </a:fld>
            <a:endParaRPr lang="en-US" altLang="en-US"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88;p1:notes">
            <a:extLst>
              <a:ext uri="{FF2B5EF4-FFF2-40B4-BE49-F238E27FC236}">
                <a16:creationId xmlns:a16="http://schemas.microsoft.com/office/drawing/2014/main" id="{583BC2B8-ACF7-D54E-9E6E-A2798B38F211}"/>
              </a:ext>
            </a:extLst>
          </p:cNvPr>
          <p:cNvSpPr>
            <a:spLocks noGrp="1" noRot="1" noChangeAspect="1" noTextEdit="1"/>
          </p:cNvSpPr>
          <p:nvPr>
            <p:ph type="sldImg" idx="2"/>
          </p:nvPr>
        </p:nvSpPr>
        <p:spPr>
          <a:noFill/>
        </p:spPr>
      </p:sp>
      <p:sp>
        <p:nvSpPr>
          <p:cNvPr id="6147" name="Google Shape;89;p1:notes">
            <a:extLst>
              <a:ext uri="{FF2B5EF4-FFF2-40B4-BE49-F238E27FC236}">
                <a16:creationId xmlns:a16="http://schemas.microsoft.com/office/drawing/2014/main" id="{83176B77-4CFD-5440-B2AD-4110CEFF9087}"/>
              </a:ext>
            </a:extLst>
          </p:cNvPr>
          <p:cNvSpPr txBox="1">
            <a:spLocks noGrp="1" noChangeArrowheads="1"/>
          </p:cNvSpPr>
          <p:nvPr>
            <p:ph type="body" idx="1"/>
          </p:nvPr>
        </p:nvSpPr>
        <p:spPr>
          <a:noFill/>
          <a:ln/>
        </p:spPr>
        <p:txBody>
          <a:bodyPr/>
          <a:lstStyle/>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6148" name="Google Shape;90;p1:notes">
            <a:extLst>
              <a:ext uri="{FF2B5EF4-FFF2-40B4-BE49-F238E27FC236}">
                <a16:creationId xmlns:a16="http://schemas.microsoft.com/office/drawing/2014/main" id="{A50C710C-C42A-1E46-BF6B-7422DCD35413}"/>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1AB44BA-AE9A-2C45-9A79-E17110987479}" type="slidenum">
              <a:rPr lang="en-US" altLang="en-US"/>
              <a:pPr/>
              <a:t>1</a:t>
            </a:fld>
            <a:endParaRPr lang="en-US" altLang="en-US" dirty="0"/>
          </a:p>
        </p:txBody>
      </p:sp>
    </p:spTree>
    <p:extLst>
      <p:ext uri="{BB962C8B-B14F-4D97-AF65-F5344CB8AC3E}">
        <p14:creationId xmlns:p14="http://schemas.microsoft.com/office/powerpoint/2010/main" val="17311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106;p2:notes">
            <a:extLst>
              <a:ext uri="{FF2B5EF4-FFF2-40B4-BE49-F238E27FC236}">
                <a16:creationId xmlns:a16="http://schemas.microsoft.com/office/drawing/2014/main" id="{0D336031-43DE-0F49-98B6-4D278ED31F57}"/>
              </a:ext>
            </a:extLst>
          </p:cNvPr>
          <p:cNvSpPr>
            <a:spLocks noGrp="1" noRot="1" noChangeAspect="1" noTextEdit="1"/>
          </p:cNvSpPr>
          <p:nvPr>
            <p:ph type="sldImg" idx="2"/>
          </p:nvPr>
        </p:nvSpPr>
        <p:spPr>
          <a:noFill/>
        </p:spPr>
      </p:sp>
      <p:sp>
        <p:nvSpPr>
          <p:cNvPr id="8195" name="Google Shape;107;p2:notes">
            <a:extLst>
              <a:ext uri="{FF2B5EF4-FFF2-40B4-BE49-F238E27FC236}">
                <a16:creationId xmlns:a16="http://schemas.microsoft.com/office/drawing/2014/main" id="{BEE4006C-B193-864F-B25C-89205D369F7B}"/>
              </a:ext>
            </a:extLst>
          </p:cNvPr>
          <p:cNvSpPr txBox="1">
            <a:spLocks noGrp="1" noChangeArrowheads="1"/>
          </p:cNvSpPr>
          <p:nvPr>
            <p:ph type="body" idx="1"/>
          </p:nvPr>
        </p:nvSpPr>
        <p:spPr>
          <a:noFill/>
          <a:ln/>
        </p:spPr>
        <p:txBody>
          <a:bodyPr/>
          <a:lstStyle/>
          <a:p>
            <a:pPr marL="0" indent="0" eaLnBrk="1" hangingPunct="1">
              <a:buSzPts val="1400"/>
            </a:pPr>
            <a:endParaRPr lang="en-US" altLang="en-US" sz="1200" dirty="0">
              <a:latin typeface="Calibri" panose="020F0502020204030204" pitchFamily="34" charset="0"/>
              <a:cs typeface="Arial" panose="020B0604020202020204" pitchFamily="34" charset="0"/>
              <a:sym typeface="Calibri" panose="020F0502020204030204" pitchFamily="34" charset="0"/>
            </a:endParaRPr>
          </a:p>
        </p:txBody>
      </p:sp>
      <p:sp>
        <p:nvSpPr>
          <p:cNvPr id="8196" name="Google Shape;108;p2:notes">
            <a:extLst>
              <a:ext uri="{FF2B5EF4-FFF2-40B4-BE49-F238E27FC236}">
                <a16:creationId xmlns:a16="http://schemas.microsoft.com/office/drawing/2014/main" id="{904549DE-7B51-8F49-920C-1078C3414F00}"/>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D3B7F32C-A96E-3141-8156-25C6B00F3296}" type="slidenum">
              <a:rPr lang="en-US" altLang="en-US"/>
              <a:pPr/>
              <a:t>2</a:t>
            </a:fld>
            <a:endParaRPr lang="en-US" altLang="en-US" dirty="0"/>
          </a:p>
        </p:txBody>
      </p:sp>
    </p:spTree>
    <p:extLst>
      <p:ext uri="{BB962C8B-B14F-4D97-AF65-F5344CB8AC3E}">
        <p14:creationId xmlns:p14="http://schemas.microsoft.com/office/powerpoint/2010/main" val="316424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AQ Flyer pg 1" userDrawn="1">
  <p:cSld name="FAQ Flyer pg 1">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40987683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Q Flyer pg 2" userDrawn="1">
  <p:cSld name="FAQ Flyer pg 2">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84147838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F7E917-5464-77E4-92AC-4678E38AAC4E}"/>
              </a:ext>
            </a:extLst>
          </p:cNvPr>
          <p:cNvSpPr/>
          <p:nvPr/>
        </p:nvSpPr>
        <p:spPr>
          <a:xfrm>
            <a:off x="0" y="1220013"/>
            <a:ext cx="7780902" cy="2194560"/>
          </a:xfrm>
          <a:prstGeom prst="rect">
            <a:avLst/>
          </a:prstGeom>
          <a:solidFill>
            <a:srgbClr val="006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5CF47A-7B8F-4748-38BB-339571E2A8B2}"/>
              </a:ext>
            </a:extLst>
          </p:cNvPr>
          <p:cNvSpPr/>
          <p:nvPr/>
        </p:nvSpPr>
        <p:spPr>
          <a:xfrm>
            <a:off x="2217971" y="5464699"/>
            <a:ext cx="5085281" cy="69511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5816AC0-5DF4-FCAA-948A-52BC3F8D7428}"/>
              </a:ext>
            </a:extLst>
          </p:cNvPr>
          <p:cNvSpPr/>
          <p:nvPr/>
        </p:nvSpPr>
        <p:spPr>
          <a:xfrm>
            <a:off x="457200" y="5464699"/>
            <a:ext cx="1676400" cy="695116"/>
          </a:xfrm>
          <a:prstGeom prst="rect">
            <a:avLst/>
          </a:prstGeom>
          <a:solidFill>
            <a:srgbClr val="006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0DA"/>
              </a:solidFill>
            </a:endParaRPr>
          </a:p>
        </p:txBody>
      </p:sp>
      <p:sp>
        <p:nvSpPr>
          <p:cNvPr id="95" name="Google Shape;95;p1">
            <a:extLst>
              <a:ext uri="{FF2B5EF4-FFF2-40B4-BE49-F238E27FC236}">
                <a16:creationId xmlns:a16="http://schemas.microsoft.com/office/drawing/2014/main" id="{58100FE8-AE30-8440-9AD3-08A8D68962D9}"/>
              </a:ext>
            </a:extLst>
          </p:cNvPr>
          <p:cNvSpPr txBox="1">
            <a:spLocks noGrp="1"/>
          </p:cNvSpPr>
          <p:nvPr>
            <p:ph type="body" idx="4294967295"/>
          </p:nvPr>
        </p:nvSpPr>
        <p:spPr>
          <a:xfrm>
            <a:off x="457200" y="6427292"/>
            <a:ext cx="2927684" cy="3508857"/>
          </a:xfrm>
          <a:prstGeom prst="rect">
            <a:avLst/>
          </a:prstGeom>
        </p:spPr>
        <p:txBody>
          <a:bodyPr lIns="0" rIns="0"/>
          <a:lstStyle/>
          <a:p>
            <a:pPr indent="-226695" eaLnBrk="1" fontAlgn="auto" hangingPunct="1">
              <a:spcBef>
                <a:spcPts val="400"/>
              </a:spcBef>
              <a:buClr>
                <a:srgbClr val="0061A0"/>
              </a:buClr>
              <a:buSzPts val="800"/>
              <a:buFont typeface="Arial"/>
              <a:buNone/>
              <a:defRPr/>
            </a:pPr>
            <a:r>
              <a:rPr lang="en-US" sz="1300" b="1" dirty="0">
                <a:solidFill>
                  <a:srgbClr val="0090DA"/>
                </a:solidFill>
                <a:sym typeface="Arial"/>
              </a:rPr>
              <a:t>What is AD&amp;D?</a:t>
            </a:r>
            <a:r>
              <a:rPr lang="en-US" sz="1300" b="1" baseline="30000" dirty="0">
                <a:solidFill>
                  <a:srgbClr val="0090DA"/>
                </a:solidFill>
                <a:sym typeface="Arial"/>
              </a:rPr>
              <a:t>2</a:t>
            </a:r>
          </a:p>
          <a:p>
            <a:pPr marL="226695" indent="-226695" eaLnBrk="1" fontAlgn="auto" hangingPunct="1">
              <a:spcBef>
                <a:spcPts val="400"/>
              </a:spcBef>
              <a:buClr>
                <a:srgbClr val="0061A0"/>
              </a:buClr>
              <a:buSzPts val="800"/>
              <a:buFont typeface="Arial"/>
              <a:buNone/>
              <a:defRPr/>
            </a:pPr>
            <a:r>
              <a:rPr lang="en-US" sz="1300" b="1" dirty="0">
                <a:solidFill>
                  <a:schemeClr val="tx1"/>
                </a:solidFill>
                <a:sym typeface="Arial"/>
              </a:rPr>
              <a:t>A.</a:t>
            </a:r>
            <a:r>
              <a:rPr lang="en-US" sz="1050" b="1" dirty="0">
                <a:solidFill>
                  <a:schemeClr val="tx1"/>
                </a:solidFill>
                <a:sym typeface="Arial"/>
              </a:rPr>
              <a:t> 	</a:t>
            </a:r>
            <a:r>
              <a:rPr lang="en-US" sz="1100" dirty="0">
                <a:solidFill>
                  <a:schemeClr val="tx1"/>
                </a:solidFill>
                <a:sym typeface="Arial"/>
              </a:rPr>
              <a:t>Extra protection that may help provide financial security should a sudden covered accident take your life or cause you serious harm. It complements your life insurance coverage, providing protection 24 hours     a day, 365 days a year.</a:t>
            </a:r>
          </a:p>
          <a:p>
            <a:pPr marL="226695" indent="-226695" eaLnBrk="1" fontAlgn="auto" hangingPunct="1">
              <a:spcBef>
                <a:spcPts val="400"/>
              </a:spcBef>
              <a:buClr>
                <a:srgbClr val="0061A0"/>
              </a:buClr>
              <a:buSzPts val="800"/>
              <a:buFont typeface="Arial"/>
              <a:buNone/>
              <a:defRPr/>
            </a:pPr>
            <a:endParaRPr lang="en-US" sz="600" dirty="0">
              <a:solidFill>
                <a:schemeClr val="tx1"/>
              </a:solidFill>
              <a:sym typeface="Arial"/>
            </a:endParaRPr>
          </a:p>
          <a:p>
            <a:pPr marL="226695" indent="-226695" eaLnBrk="1" fontAlgn="auto" hangingPunct="1">
              <a:spcBef>
                <a:spcPts val="400"/>
              </a:spcBef>
              <a:buClr>
                <a:srgbClr val="0061A0"/>
              </a:buClr>
              <a:buSzPts val="800"/>
              <a:buFont typeface="Arial"/>
              <a:buNone/>
              <a:defRPr/>
            </a:pPr>
            <a:r>
              <a:rPr lang="en-US" sz="1300" b="1" dirty="0">
                <a:solidFill>
                  <a:srgbClr val="0090DA"/>
                </a:solidFill>
                <a:sym typeface="Arial"/>
              </a:rPr>
              <a:t>What does AD&amp;D cover?</a:t>
            </a:r>
          </a:p>
          <a:p>
            <a:pPr marL="225425" indent="-225425" eaLnBrk="1" fontAlgn="auto" hangingPunct="1">
              <a:spcBef>
                <a:spcPts val="400"/>
              </a:spcBef>
              <a:buClr>
                <a:srgbClr val="0061A0"/>
              </a:buClr>
              <a:buSzPts val="800"/>
              <a:buFont typeface="Arial"/>
              <a:buNone/>
              <a:defRPr/>
            </a:pPr>
            <a:r>
              <a:rPr lang="en-US" sz="1300" b="1" dirty="0">
                <a:solidFill>
                  <a:schemeClr val="tx1"/>
                </a:solidFill>
                <a:sym typeface="Arial"/>
              </a:rPr>
              <a:t>A</a:t>
            </a:r>
            <a:r>
              <a:rPr lang="en-US" sz="1100" b="1" dirty="0">
                <a:solidFill>
                  <a:schemeClr val="tx1"/>
                </a:solidFill>
                <a:sym typeface="Arial"/>
              </a:rPr>
              <a:t>. 	</a:t>
            </a:r>
            <a:r>
              <a:rPr lang="en-US" sz="1100" dirty="0">
                <a:solidFill>
                  <a:schemeClr val="tx1"/>
                </a:solidFill>
                <a:sym typeface="Arial"/>
              </a:rPr>
              <a:t>AD&amp;D insurance may pay a benefit if you have a covered accident that results in the loss of limb, speech, hearing or sight, or paralysis. If you suffer a fatal covered accident, benefits are payable to your beneficiary. </a:t>
            </a:r>
            <a:endParaRPr lang="en-US" sz="1100" b="1" dirty="0">
              <a:solidFill>
                <a:schemeClr val="tx1"/>
              </a:solidFill>
              <a:sym typeface="Arial"/>
            </a:endParaRPr>
          </a:p>
          <a:p>
            <a:pPr marL="226695" indent="-226695" eaLnBrk="1" fontAlgn="auto" hangingPunct="1">
              <a:spcBef>
                <a:spcPts val="400"/>
              </a:spcBef>
              <a:buClr>
                <a:srgbClr val="0061A0"/>
              </a:buClr>
              <a:buSzPts val="800"/>
              <a:buFont typeface="Arial"/>
              <a:buNone/>
              <a:defRPr/>
            </a:pPr>
            <a:endParaRPr lang="en-US" sz="1050" dirty="0">
              <a:solidFill>
                <a:schemeClr val="tx1"/>
              </a:solidFill>
              <a:sym typeface="Arial"/>
            </a:endParaRPr>
          </a:p>
        </p:txBody>
      </p:sp>
      <p:sp>
        <p:nvSpPr>
          <p:cNvPr id="5125" name="Google Shape;97;p1">
            <a:extLst>
              <a:ext uri="{FF2B5EF4-FFF2-40B4-BE49-F238E27FC236}">
                <a16:creationId xmlns:a16="http://schemas.microsoft.com/office/drawing/2014/main" id="{EF9B71E1-4645-B74C-8E46-9D5B8FB13FA1}"/>
              </a:ext>
            </a:extLst>
          </p:cNvPr>
          <p:cNvSpPr txBox="1">
            <a:spLocks noGrp="1" noChangeArrowheads="1"/>
          </p:cNvSpPr>
          <p:nvPr>
            <p:ph type="body" idx="4294967295"/>
          </p:nvPr>
        </p:nvSpPr>
        <p:spPr>
          <a:xfrm>
            <a:off x="673768" y="5560860"/>
            <a:ext cx="1339515" cy="631040"/>
          </a:xfrm>
          <a:prstGeom prst="rect">
            <a:avLst/>
          </a:prstGeom>
        </p:spPr>
        <p:txBody>
          <a:bodyPr lIns="0"/>
          <a:lstStyle/>
          <a:p>
            <a:pPr marL="0" indent="0" eaLnBrk="1" hangingPunct="1">
              <a:spcBef>
                <a:spcPct val="0"/>
              </a:spcBef>
              <a:spcAft>
                <a:spcPct val="0"/>
              </a:spcAft>
              <a:buClr>
                <a:srgbClr val="000000"/>
              </a:buClr>
              <a:buFont typeface="Arial" panose="020B0604020202020204" pitchFamily="34" charset="0"/>
              <a:buNone/>
            </a:pPr>
            <a:r>
              <a:rPr lang="en-US" altLang="en-US" sz="1400" b="1" dirty="0">
                <a:solidFill>
                  <a:schemeClr val="bg1"/>
                </a:solidFill>
                <a:latin typeface="Arial" panose="020B0604020202020204" pitchFamily="34" charset="0"/>
                <a:cs typeface="Arial" panose="020B0604020202020204" pitchFamily="34" charset="0"/>
              </a:rPr>
              <a:t>You asked. </a:t>
            </a:r>
            <a:br>
              <a:rPr lang="en-US" altLang="en-US" sz="1400" b="1" dirty="0">
                <a:solidFill>
                  <a:schemeClr val="bg1"/>
                </a:solidFill>
                <a:latin typeface="Arial" panose="020B0604020202020204" pitchFamily="34" charset="0"/>
                <a:cs typeface="Arial" panose="020B0604020202020204" pitchFamily="34" charset="0"/>
              </a:rPr>
            </a:br>
            <a:r>
              <a:rPr lang="en-US" altLang="en-US" sz="1400" b="1" dirty="0">
                <a:solidFill>
                  <a:schemeClr val="bg1"/>
                </a:solidFill>
                <a:latin typeface="Arial" panose="020B0604020202020204" pitchFamily="34" charset="0"/>
                <a:cs typeface="Arial" panose="020B0604020202020204" pitchFamily="34" charset="0"/>
              </a:rPr>
              <a:t>We answered.</a:t>
            </a:r>
          </a:p>
        </p:txBody>
      </p:sp>
      <p:sp>
        <p:nvSpPr>
          <p:cNvPr id="5128" name="Google Shape;97;p1">
            <a:extLst>
              <a:ext uri="{FF2B5EF4-FFF2-40B4-BE49-F238E27FC236}">
                <a16:creationId xmlns:a16="http://schemas.microsoft.com/office/drawing/2014/main" id="{3EA28235-2A84-7143-87D2-3BE36CFF9B64}"/>
              </a:ext>
            </a:extLst>
          </p:cNvPr>
          <p:cNvSpPr txBox="1">
            <a:spLocks noChangeArrowheads="1"/>
          </p:cNvSpPr>
          <p:nvPr/>
        </p:nvSpPr>
        <p:spPr bwMode="auto">
          <a:xfrm>
            <a:off x="2370221" y="5634438"/>
            <a:ext cx="4796590" cy="41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000"/>
            </a:pPr>
            <a:r>
              <a:rPr lang="en-US" sz="1300" b="1" dirty="0"/>
              <a:t>Why is accidental death and dismemberment insurance important? Find out with some FAQs.</a:t>
            </a:r>
            <a:endParaRPr lang="en-US" altLang="en-US" sz="1300" b="1" dirty="0">
              <a:solidFill>
                <a:schemeClr val="tx1"/>
              </a:solidFill>
            </a:endParaRPr>
          </a:p>
        </p:txBody>
      </p:sp>
      <p:sp>
        <p:nvSpPr>
          <p:cNvPr id="5" name="Google Shape;57;p1">
            <a:extLst>
              <a:ext uri="{FF2B5EF4-FFF2-40B4-BE49-F238E27FC236}">
                <a16:creationId xmlns:a16="http://schemas.microsoft.com/office/drawing/2014/main" id="{DF59CC53-D2C7-594E-86EA-1332ADF495A7}"/>
              </a:ext>
            </a:extLst>
          </p:cNvPr>
          <p:cNvSpPr txBox="1">
            <a:spLocks noGrp="1"/>
          </p:cNvSpPr>
          <p:nvPr/>
        </p:nvSpPr>
        <p:spPr>
          <a:xfrm>
            <a:off x="457200" y="3779435"/>
            <a:ext cx="6825916" cy="914400"/>
          </a:xfrm>
          <a:prstGeom prst="rect">
            <a:avLst/>
          </a:prstGeom>
          <a:noFill/>
          <a:ln>
            <a:noFill/>
          </a:ln>
        </p:spPr>
        <p:txBody>
          <a:bodyPr spcFirstLastPara="1" lIns="0" tIns="0" rIns="0" bIns="0" anchor="t"/>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800"/>
              <a:buFont typeface="Arial"/>
              <a:buNone/>
              <a:defRPr sz="1000" b="0" i="0" u="none" strike="noStrike" cap="none">
                <a:solidFill>
                  <a:schemeClr val="dk1"/>
                </a:solidFill>
                <a:latin typeface="Arial"/>
                <a:ea typeface="Arial"/>
                <a:cs typeface="Arial"/>
                <a:sym typeface="Arial"/>
              </a:defRPr>
            </a:lvl1pPr>
            <a:lvl2pPr marL="914400" marR="0" lvl="1"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2pPr>
            <a:lvl3pPr marL="1371600" marR="0" lvl="2"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5pPr>
            <a:lvl6pPr marL="2743200" marR="0" lvl="5"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6pPr>
            <a:lvl7pPr marL="3200400" marR="0" lvl="6"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7pPr>
            <a:lvl8pPr marL="3657600" marR="0" lvl="7"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8pPr>
            <a:lvl9pPr marL="4114800" marR="0" lvl="8"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9pPr>
          </a:lstStyle>
          <a:p>
            <a:pPr marL="0" indent="0" eaLnBrk="1" fontAlgn="auto" hangingPunct="1">
              <a:lnSpc>
                <a:spcPts val="1420"/>
              </a:lnSpc>
              <a:defRPr/>
            </a:pPr>
            <a:r>
              <a:rPr lang="en-US" sz="1100" kern="0" dirty="0">
                <a:solidFill>
                  <a:schemeClr val="tx1"/>
                </a:solidFill>
                <a:extLst>
                  <a:ext uri="http://customooxmlschemas.google.com/"/>
                </a:extLst>
              </a:rPr>
              <a:t>Voluntary Accidental death and dismemberment (AD&amp;D) </a:t>
            </a:r>
            <a:r>
              <a:rPr lang="en-US" sz="1100" kern="0" dirty="0">
                <a:extLst>
                  <a:ext uri="http://customooxmlschemas.google.com/"/>
                </a:extLst>
              </a:rPr>
              <a:t>may help provide financial security should a sudden, covered accident take your life or cause you serious loss or harm. It may help your family meet long-term financial needs – household expenses, childcare, saving for college and retirement – if  a wage earner dies from a covered accident or is recovering from a sudden, covered accident. </a:t>
            </a:r>
          </a:p>
          <a:p>
            <a:pPr marL="0" indent="0" eaLnBrk="1" fontAlgn="auto" hangingPunct="1">
              <a:lnSpc>
                <a:spcPts val="1420"/>
              </a:lnSpc>
              <a:defRPr/>
            </a:pPr>
            <a:endParaRPr lang="en-US" sz="1100" kern="0" dirty="0">
              <a:solidFill>
                <a:schemeClr val="tx1"/>
              </a:solidFill>
              <a:extLst>
                <a:ext uri="http://customooxmlschemas.google.com/"/>
              </a:extLst>
            </a:endParaRPr>
          </a:p>
          <a:p>
            <a:pPr marL="0" indent="0" eaLnBrk="1" fontAlgn="auto" hangingPunct="1">
              <a:lnSpc>
                <a:spcPts val="1420"/>
              </a:lnSpc>
              <a:defRPr/>
            </a:pPr>
            <a:r>
              <a:rPr lang="en-US" sz="1100" kern="0" dirty="0">
                <a:solidFill>
                  <a:schemeClr val="tx1"/>
                </a:solidFill>
                <a:extLst>
                  <a:ext uri="http://customooxmlschemas.google.com/"/>
                </a:extLst>
              </a:rPr>
              <a:t>Voluntary AD&amp;D from MetLife is not only competitively priced,</a:t>
            </a:r>
            <a:r>
              <a:rPr lang="en-US" sz="1100" kern="0" baseline="30000" dirty="0">
                <a:solidFill>
                  <a:schemeClr val="tx1"/>
                </a:solidFill>
                <a:extLst>
                  <a:ext uri="http://customooxmlschemas.google.com/"/>
                </a:extLst>
              </a:rPr>
              <a:t>1</a:t>
            </a:r>
            <a:r>
              <a:rPr lang="en-US" sz="1100" kern="0" dirty="0">
                <a:solidFill>
                  <a:schemeClr val="tx1"/>
                </a:solidFill>
                <a:extLst>
                  <a:ext uri="http://customooxmlschemas.google.com/"/>
                </a:extLst>
              </a:rPr>
              <a:t> but in addition to your existing life insurance coverage, it can provide a cost-effective way to obtain additional protection for your family and finances should the unexpected happen.</a:t>
            </a:r>
          </a:p>
          <a:p>
            <a:pPr marL="0" indent="0" eaLnBrk="1" fontAlgn="auto" hangingPunct="1">
              <a:lnSpc>
                <a:spcPts val="1420"/>
              </a:lnSpc>
              <a:defRPr/>
            </a:pPr>
            <a:endParaRPr lang="en-US" sz="1100" kern="0" dirty="0">
              <a:extLst>
                <a:ext uri="http://customooxmlschemas.google.com/"/>
              </a:extLst>
            </a:endParaRPr>
          </a:p>
          <a:p>
            <a:pPr marL="0" indent="0" eaLnBrk="1" fontAlgn="auto" hangingPunct="1">
              <a:lnSpc>
                <a:spcPts val="1420"/>
              </a:lnSpc>
              <a:defRPr/>
            </a:pPr>
            <a:endParaRPr lang="en-US" sz="1100" kern="0" dirty="0"/>
          </a:p>
        </p:txBody>
      </p:sp>
      <p:sp>
        <p:nvSpPr>
          <p:cNvPr id="16" name="Google Shape;88;p1">
            <a:extLst>
              <a:ext uri="{FF2B5EF4-FFF2-40B4-BE49-F238E27FC236}">
                <a16:creationId xmlns:a16="http://schemas.microsoft.com/office/drawing/2014/main" id="{0E0B37E2-72DB-70DE-E676-BE263B4A51B6}"/>
              </a:ext>
            </a:extLst>
          </p:cNvPr>
          <p:cNvSpPr txBox="1">
            <a:spLocks noChangeArrowheads="1"/>
          </p:cNvSpPr>
          <p:nvPr/>
        </p:nvSpPr>
        <p:spPr bwMode="auto">
          <a:xfrm>
            <a:off x="2217970" y="433878"/>
            <a:ext cx="3994571" cy="550744"/>
          </a:xfrm>
          <a:prstGeom prst="rect">
            <a:avLst/>
          </a:prstGeom>
          <a:noFill/>
          <a:ln>
            <a:noFill/>
          </a:ln>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5000"/>
              </a:lnSpc>
              <a:buClr>
                <a:schemeClr val="accent1"/>
              </a:buClr>
              <a:buSzPts val="1900"/>
              <a:defRPr/>
            </a:pPr>
            <a:r>
              <a:rPr lang="en-US" altLang="en-US" sz="1600" dirty="0">
                <a:solidFill>
                  <a:srgbClr val="009CDC"/>
                </a:solidFill>
                <a:latin typeface="+mj-lt"/>
                <a:cs typeface="Arial"/>
              </a:rPr>
              <a:t>Accidental Death &amp; Dismemberment (AD&amp;D) Insurance</a:t>
            </a:r>
            <a:endParaRPr lang="en-US" altLang="en-US" sz="1600" b="1" dirty="0">
              <a:solidFill>
                <a:srgbClr val="009CDC"/>
              </a:solidFill>
              <a:latin typeface="+mj-lt"/>
            </a:endParaRPr>
          </a:p>
        </p:txBody>
      </p:sp>
      <p:sp>
        <p:nvSpPr>
          <p:cNvPr id="27" name="Google Shape;95;p1">
            <a:extLst>
              <a:ext uri="{FF2B5EF4-FFF2-40B4-BE49-F238E27FC236}">
                <a16:creationId xmlns:a16="http://schemas.microsoft.com/office/drawing/2014/main" id="{35EA8B40-4909-8041-0E7F-F90D5B2FA707}"/>
              </a:ext>
            </a:extLst>
          </p:cNvPr>
          <p:cNvSpPr txBox="1">
            <a:spLocks/>
          </p:cNvSpPr>
          <p:nvPr/>
        </p:nvSpPr>
        <p:spPr>
          <a:xfrm>
            <a:off x="3737811" y="6427294"/>
            <a:ext cx="3545305" cy="3508856"/>
          </a:xfrm>
          <a:prstGeom prst="rect">
            <a:avLst/>
          </a:prstGeom>
        </p:spPr>
        <p:txBody>
          <a:bodyPr lIns="0" rIns="0"/>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indent="-226695" eaLnBrk="1" fontAlgn="auto" hangingPunct="1">
              <a:spcBef>
                <a:spcPts val="400"/>
              </a:spcBef>
              <a:buClr>
                <a:srgbClr val="0061A0"/>
              </a:buClr>
              <a:buSzPts val="800"/>
              <a:buFont typeface="Arial"/>
              <a:buNone/>
              <a:defRPr/>
            </a:pPr>
            <a:r>
              <a:rPr lang="en-US" sz="1300" b="1" kern="0" dirty="0">
                <a:solidFill>
                  <a:srgbClr val="0090DA"/>
                </a:solidFill>
                <a:sym typeface="Arial"/>
              </a:rPr>
              <a:t>What level of coverage is right for you?</a:t>
            </a:r>
          </a:p>
          <a:p>
            <a:pPr marL="226695" indent="-226695" eaLnBrk="1" fontAlgn="auto" hangingPunct="1">
              <a:spcBef>
                <a:spcPts val="400"/>
              </a:spcBef>
              <a:buClr>
                <a:srgbClr val="0061A0"/>
              </a:buClr>
              <a:buSzPts val="800"/>
              <a:buFont typeface="Arial"/>
              <a:buNone/>
              <a:defRPr/>
            </a:pPr>
            <a:r>
              <a:rPr lang="en-US" sz="1300" b="1" kern="0" dirty="0">
                <a:solidFill>
                  <a:schemeClr val="tx1"/>
                </a:solidFill>
                <a:sym typeface="Arial"/>
              </a:rPr>
              <a:t>A. </a:t>
            </a:r>
            <a:r>
              <a:rPr lang="en-US" sz="1100" kern="0" dirty="0">
                <a:solidFill>
                  <a:schemeClr val="tx1"/>
                </a:solidFill>
                <a:sym typeface="Arial"/>
              </a:rPr>
              <a:t>To determine the level of coverage that’s right for you, ask yourself if your family would be able to maintain its standard of living without your wages. How well could your family deal financially with a family member’s accidental injury or death?</a:t>
            </a:r>
            <a:br>
              <a:rPr lang="en-US" sz="1100" kern="0" dirty="0">
                <a:solidFill>
                  <a:schemeClr val="tx1"/>
                </a:solidFill>
                <a:sym typeface="Arial"/>
              </a:rPr>
            </a:br>
            <a:br>
              <a:rPr lang="en-US" sz="1100" kern="0" dirty="0">
                <a:solidFill>
                  <a:schemeClr val="tx1"/>
                </a:solidFill>
                <a:sym typeface="Arial"/>
              </a:rPr>
            </a:br>
            <a:r>
              <a:rPr lang="en-US" sz="1100" kern="0" dirty="0">
                <a:solidFill>
                  <a:schemeClr val="tx1"/>
                </a:solidFill>
                <a:sym typeface="Arial"/>
              </a:rPr>
              <a:t>The amount of AD&amp;D coverage you select is called the “full amount” and is equal to the benefit payable for the loss of life. Benefits for other losses are payable as a predetermined percentage of the full amount based on your employer’s plan. Dependent spouse and child(ren) coverage may also be available. </a:t>
            </a:r>
          </a:p>
          <a:p>
            <a:pPr marL="226695" indent="-226695" eaLnBrk="1" fontAlgn="auto" hangingPunct="1">
              <a:spcBef>
                <a:spcPts val="400"/>
              </a:spcBef>
              <a:buClr>
                <a:srgbClr val="0061A0"/>
              </a:buClr>
              <a:buSzPts val="800"/>
              <a:buFont typeface="Arial"/>
              <a:buNone/>
              <a:defRPr/>
            </a:pPr>
            <a:endParaRPr lang="en-US" sz="1100" kern="0" dirty="0">
              <a:solidFill>
                <a:srgbClr val="ED008C"/>
              </a:solidFill>
              <a:sym typeface="Arial"/>
            </a:endParaRPr>
          </a:p>
          <a:p>
            <a:pPr marL="226695" indent="-226695" eaLnBrk="1" fontAlgn="auto" hangingPunct="1">
              <a:spcBef>
                <a:spcPts val="400"/>
              </a:spcBef>
              <a:buClr>
                <a:srgbClr val="0061A0"/>
              </a:buClr>
              <a:buSzPts val="800"/>
              <a:buFont typeface="Arial"/>
              <a:buNone/>
              <a:defRPr/>
            </a:pPr>
            <a:r>
              <a:rPr lang="en-US" sz="1100" kern="0" dirty="0">
                <a:solidFill>
                  <a:srgbClr val="ED008C"/>
                </a:solidFill>
                <a:sym typeface="Arial"/>
              </a:rPr>
              <a:t>	</a:t>
            </a:r>
          </a:p>
        </p:txBody>
      </p:sp>
      <p:sp>
        <p:nvSpPr>
          <p:cNvPr id="6" name="Text Placeholder 3">
            <a:extLst>
              <a:ext uri="{FF2B5EF4-FFF2-40B4-BE49-F238E27FC236}">
                <a16:creationId xmlns:a16="http://schemas.microsoft.com/office/drawing/2014/main" id="{D7F0BF17-1096-A0F8-D7A2-9932194B4C9C}"/>
              </a:ext>
            </a:extLst>
          </p:cNvPr>
          <p:cNvSpPr txBox="1">
            <a:spLocks/>
          </p:cNvSpPr>
          <p:nvPr/>
        </p:nvSpPr>
        <p:spPr>
          <a:xfrm>
            <a:off x="3219782" y="2326073"/>
            <a:ext cx="3947029" cy="1052583"/>
          </a:xfrm>
          <a:prstGeom prst="rect">
            <a:avLst/>
          </a:prstGeom>
        </p:spPr>
        <p:txBody>
          <a:bodyPr lIns="0" rIns="0" rtlCol="0">
            <a:noAutofit/>
          </a:bodyPr>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1400" dirty="0">
                <a:solidFill>
                  <a:schemeClr val="bg1"/>
                </a:solidFill>
                <a:effectLst/>
                <a:latin typeface="+mn-lt"/>
                <a:ea typeface="Calibri" panose="020F0502020204030204" pitchFamily="34" charset="0"/>
                <a:cs typeface="Times New Roman" panose="02020603050405020304" pitchFamily="18" charset="0"/>
              </a:rPr>
              <a:t>Complements your life insurance and may help provide your family with extra financial security should a sudden, covered accident take your life or cause serious loss or harm.</a:t>
            </a:r>
            <a:endParaRPr lang="en-US" kern="0" dirty="0">
              <a:solidFill>
                <a:schemeClr val="bg1"/>
              </a:solidFill>
            </a:endParaRPr>
          </a:p>
        </p:txBody>
      </p:sp>
      <p:sp>
        <p:nvSpPr>
          <p:cNvPr id="7" name="Title 2">
            <a:extLst>
              <a:ext uri="{FF2B5EF4-FFF2-40B4-BE49-F238E27FC236}">
                <a16:creationId xmlns:a16="http://schemas.microsoft.com/office/drawing/2014/main" id="{A5775CD9-74CA-9447-A3EA-55666C49B851}"/>
              </a:ext>
            </a:extLst>
          </p:cNvPr>
          <p:cNvSpPr txBox="1">
            <a:spLocks/>
          </p:cNvSpPr>
          <p:nvPr/>
        </p:nvSpPr>
        <p:spPr>
          <a:xfrm>
            <a:off x="3219782" y="1246860"/>
            <a:ext cx="4402988" cy="1088283"/>
          </a:xfrm>
          <a:prstGeom prst="rect">
            <a:avLst/>
          </a:prstGeom>
        </p:spPr>
        <p:txBody>
          <a:bodyPr lIns="0" rIns="0"/>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777240" eaLnBrk="1" fontAlgn="auto" hangingPunct="1">
              <a:spcAft>
                <a:spcPts val="0"/>
              </a:spcAft>
              <a:defRPr/>
            </a:pPr>
            <a:r>
              <a:rPr lang="en-US" sz="2200" kern="0" dirty="0">
                <a:solidFill>
                  <a:schemeClr val="bg1"/>
                </a:solidFill>
                <a:latin typeface="Georgia" panose="02040502050405020303" pitchFamily="18" charset="0"/>
              </a:rPr>
              <a:t>Accidental Death &amp;</a:t>
            </a:r>
            <a:br>
              <a:rPr lang="en-US" sz="2200" kern="0" dirty="0">
                <a:solidFill>
                  <a:schemeClr val="bg1"/>
                </a:solidFill>
                <a:latin typeface="Georgia" panose="02040502050405020303" pitchFamily="18" charset="0"/>
              </a:rPr>
            </a:br>
            <a:r>
              <a:rPr lang="en-US" sz="2200" kern="0" dirty="0">
                <a:solidFill>
                  <a:schemeClr val="bg1"/>
                </a:solidFill>
                <a:latin typeface="Georgia" panose="02040502050405020303" pitchFamily="18" charset="0"/>
              </a:rPr>
              <a:t>Dismemberment (AD&amp;D) Insurance </a:t>
            </a:r>
          </a:p>
        </p:txBody>
      </p:sp>
      <p:pic>
        <p:nvPicPr>
          <p:cNvPr id="3" name="Picture 2">
            <a:extLst>
              <a:ext uri="{FF2B5EF4-FFF2-40B4-BE49-F238E27FC236}">
                <a16:creationId xmlns:a16="http://schemas.microsoft.com/office/drawing/2014/main" id="{53117C6C-B960-1B1F-B1B1-6D449E7E7BC3}"/>
              </a:ext>
            </a:extLst>
          </p:cNvPr>
          <p:cNvPicPr>
            <a:picLocks noChangeAspect="1"/>
          </p:cNvPicPr>
          <p:nvPr/>
        </p:nvPicPr>
        <p:blipFill rotWithShape="1">
          <a:blip r:embed="rId3"/>
          <a:srcRect l="1" t="37609" r="49729" b="40707"/>
          <a:stretch/>
        </p:blipFill>
        <p:spPr>
          <a:xfrm>
            <a:off x="140607" y="333160"/>
            <a:ext cx="1920240" cy="640080"/>
          </a:xfrm>
          <a:prstGeom prst="rect">
            <a:avLst/>
          </a:prstGeom>
        </p:spPr>
      </p:pic>
      <p:pic>
        <p:nvPicPr>
          <p:cNvPr id="12" name="Picture 11">
            <a:extLst>
              <a:ext uri="{FF2B5EF4-FFF2-40B4-BE49-F238E27FC236}">
                <a16:creationId xmlns:a16="http://schemas.microsoft.com/office/drawing/2014/main" id="{7B10A606-704A-C6D2-51CC-935270199290}"/>
              </a:ext>
            </a:extLst>
          </p:cNvPr>
          <p:cNvPicPr>
            <a:picLocks noChangeAspect="1"/>
          </p:cNvPicPr>
          <p:nvPr/>
        </p:nvPicPr>
        <p:blipFill rotWithShape="1">
          <a:blip r:embed="rId4"/>
          <a:srcRect l="16701" r="51"/>
          <a:stretch/>
        </p:blipFill>
        <p:spPr>
          <a:xfrm>
            <a:off x="-1417" y="1220013"/>
            <a:ext cx="2740408" cy="2194560"/>
          </a:xfrm>
          <a:prstGeom prst="rect">
            <a:avLst/>
          </a:prstGeom>
        </p:spPr>
      </p:pic>
    </p:spTree>
    <p:extLst>
      <p:ext uri="{BB962C8B-B14F-4D97-AF65-F5344CB8AC3E}">
        <p14:creationId xmlns:p14="http://schemas.microsoft.com/office/powerpoint/2010/main" val="409286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18;p2">
            <a:extLst>
              <a:ext uri="{FF2B5EF4-FFF2-40B4-BE49-F238E27FC236}">
                <a16:creationId xmlns:a16="http://schemas.microsoft.com/office/drawing/2014/main" id="{FF908479-C66E-5744-B8AE-1C2780965241}"/>
              </a:ext>
            </a:extLst>
          </p:cNvPr>
          <p:cNvSpPr txBox="1">
            <a:spLocks/>
          </p:cNvSpPr>
          <p:nvPr/>
        </p:nvSpPr>
        <p:spPr>
          <a:xfrm>
            <a:off x="497883" y="7484910"/>
            <a:ext cx="6858000" cy="1607787"/>
          </a:xfrm>
          <a:prstGeom prst="rect">
            <a:avLst/>
          </a:prstGeom>
          <a:noFill/>
          <a:ln>
            <a:noFill/>
          </a:ln>
        </p:spPr>
        <p:txBody>
          <a:bodyPr spcFirstLastPara="1" lIns="0" tIns="0" rIns="0" bIns="0" anchor="b" anchorCtr="0"/>
          <a:lstStyle>
            <a:defPPr marR="0" lvl="0" algn="l" rtl="0">
              <a:lnSpc>
                <a:spcPct val="100000"/>
              </a:lnSpc>
              <a:spcBef>
                <a:spcPts val="0"/>
              </a:spcBef>
              <a:spcAft>
                <a:spcPts val="0"/>
              </a:spcAft>
            </a:defPPr>
            <a:lvl1pPr marL="457200" marR="0" lvl="0" indent="-269875" algn="l" rtl="0">
              <a:lnSpc>
                <a:spcPct val="100000"/>
              </a:lnSpc>
              <a:spcBef>
                <a:spcPts val="0"/>
              </a:spcBef>
              <a:spcAft>
                <a:spcPts val="0"/>
              </a:spcAft>
              <a:buClr>
                <a:srgbClr val="7C7D80"/>
              </a:buClr>
              <a:buSzPts val="650"/>
              <a:buFont typeface="Arial"/>
              <a:buAutoNum type="arabicPeriod"/>
              <a:defRPr sz="650" b="0" i="0" u="none" strike="noStrike" cap="none">
                <a:solidFill>
                  <a:srgbClr val="7C7D80"/>
                </a:solidFill>
                <a:latin typeface="Arial"/>
                <a:ea typeface="Arial"/>
                <a:cs typeface="Arial"/>
                <a:sym typeface="Arial"/>
              </a:defRPr>
            </a:lvl1pPr>
            <a:lvl2pPr marL="914400" marR="0" lvl="1" indent="-228600" algn="l" rtl="0">
              <a:lnSpc>
                <a:spcPct val="100000"/>
              </a:lnSpc>
              <a:spcBef>
                <a:spcPts val="6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1371600" marR="0" lvl="2"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5pPr>
            <a:lvl6pPr marL="2743200" marR="0" lvl="5"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6pPr>
            <a:lvl7pPr marL="3200400" marR="0" lvl="6"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7pPr>
            <a:lvl8pPr marL="3657600" marR="0" lvl="7"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8pPr>
            <a:lvl9pPr marL="4114800" marR="0" lvl="8"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9pPr>
          </a:lstStyle>
          <a:p>
            <a:pPr marL="114300" indent="-114300" eaLnBrk="1" fontAlgn="auto" hangingPunct="1">
              <a:lnSpc>
                <a:spcPts val="900"/>
              </a:lnSpc>
              <a:spcAft>
                <a:spcPts val="600"/>
              </a:spcAft>
              <a:buClr>
                <a:schemeClr val="bg2">
                  <a:lumMod val="75000"/>
                </a:schemeClr>
              </a:buClr>
              <a:buSzPts val="680"/>
              <a:defRPr/>
            </a:pPr>
            <a:r>
              <a:rPr lang="en-US" sz="700" kern="0" dirty="0">
                <a:solidFill>
                  <a:schemeClr val="tx1">
                    <a:lumMod val="50000"/>
                    <a:lumOff val="50000"/>
                  </a:schemeClr>
                </a:solidFill>
              </a:rPr>
              <a:t>Cost of insurance rates is determined using methodologies that vary by company. These rates can vary and will generally increase with age. Rates for active employees may be different than those available to terminated or retired employees. It’s important to look at all factors when evaluating the overall competitiveness of rates and the value of life insurance coverage. </a:t>
            </a:r>
          </a:p>
          <a:p>
            <a:pPr marL="114300" indent="-114300" eaLnBrk="1" fontAlgn="auto" hangingPunct="1">
              <a:lnSpc>
                <a:spcPts val="900"/>
              </a:lnSpc>
              <a:spcAft>
                <a:spcPts val="600"/>
              </a:spcAft>
              <a:buClr>
                <a:schemeClr val="bg2">
                  <a:lumMod val="75000"/>
                </a:schemeClr>
              </a:buClr>
              <a:buSzPts val="680"/>
              <a:defRPr/>
            </a:pPr>
            <a:r>
              <a:rPr lang="en-US" sz="700" kern="0" dirty="0">
                <a:solidFill>
                  <a:schemeClr val="tx1">
                    <a:lumMod val="50000"/>
                    <a:lumOff val="50000"/>
                  </a:schemeClr>
                </a:solidFill>
              </a:rPr>
              <a:t>Accidental Death &amp; Dismemberment insurance does not include payment for any loss which is caused by or contributed to by: physical or mental illness, diagnosis of or treatment of the illness; an infection, unless caused by an external wound accidentally sustained; suicide or attempted suicide; injuring oneself on purpose; the voluntary intake or use by any means of any drug, medication or sedative, unless taken as prescribed by a doctor or an over-the-counter drug taken as directed; voluntary intake of alcohol in combination with any drug, medication or sedative; war, whether declared or undeclared, or act of war, insurrection, rebellion or riot; committing or trying to commit a felony; any poison, fumes or gas, voluntarily taken, administered or absorbed; service in the armed forces of any country or international authority, except the United States National Guard; operating, learning to operate, or serving as a member of a crew of an aircraft; while in any aircraft for the purpose of descent from such aircraft while in flight (except for self preservation); or operating a vehicle or device while intoxicated as defined by the laws of the jurisdiction in which the accident occurs. Specific information pertaining to your insurance can be obtained by contacting your benefits administrator.</a:t>
            </a:r>
          </a:p>
          <a:p>
            <a:pPr marL="0" indent="0" eaLnBrk="1" fontAlgn="auto" hangingPunct="1">
              <a:spcAft>
                <a:spcPts val="400"/>
              </a:spcAft>
              <a:buNone/>
              <a:defRPr/>
            </a:pPr>
            <a:r>
              <a:rPr lang="en-US" sz="700" kern="0" dirty="0"/>
              <a:t>MetLife Group Term Life insurance is issued by Metropolitan Life Insurance Company, 200 Park Avenue, New York, NY 10166 under Policy Form GPN99/G2130-S.</a:t>
            </a:r>
          </a:p>
        </p:txBody>
      </p:sp>
      <p:sp>
        <p:nvSpPr>
          <p:cNvPr id="3" name="Google Shape;86;p2">
            <a:extLst>
              <a:ext uri="{FF2B5EF4-FFF2-40B4-BE49-F238E27FC236}">
                <a16:creationId xmlns:a16="http://schemas.microsoft.com/office/drawing/2014/main" id="{327526CE-C300-6D45-4F61-C2F154A40FEA}"/>
              </a:ext>
            </a:extLst>
          </p:cNvPr>
          <p:cNvSpPr txBox="1">
            <a:spLocks/>
          </p:cNvSpPr>
          <p:nvPr/>
        </p:nvSpPr>
        <p:spPr>
          <a:xfrm>
            <a:off x="3425825" y="9604350"/>
            <a:ext cx="3889375" cy="274638"/>
          </a:xfrm>
          <a:prstGeom prst="rect">
            <a:avLst/>
          </a:prstGeom>
          <a:noFill/>
          <a:ln>
            <a:noFill/>
          </a:ln>
        </p:spPr>
        <p:txBody>
          <a:bodyPr spcFirstLastPara="1" lIns="0" tIns="0" rIns="0" bIns="0"/>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7C7D80"/>
              </a:buClr>
              <a:buSzPts val="650"/>
              <a:buFont typeface="Arial"/>
              <a:buNone/>
              <a:defRPr sz="650" b="0" i="0" u="none" strike="noStrike" cap="none">
                <a:solidFill>
                  <a:srgbClr val="7C7D80"/>
                </a:solidFill>
                <a:latin typeface="Arial"/>
                <a:ea typeface="Arial"/>
                <a:cs typeface="Arial"/>
                <a:sym typeface="Arial"/>
              </a:defRPr>
            </a:lvl1pPr>
            <a:lvl2pPr marL="914400" marR="0" lvl="1" indent="-342900" algn="l" rtl="0">
              <a:lnSpc>
                <a:spcPct val="100000"/>
              </a:lnSpc>
              <a:spcBef>
                <a:spcPts val="3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2pPr>
            <a:lvl3pPr marL="1371600" marR="0" lvl="2"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5pPr>
            <a:lvl6pPr marL="2743200" marR="0" lvl="5"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6pPr>
            <a:lvl7pPr marL="3200400" marR="0" lvl="6"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7pPr>
            <a:lvl8pPr marL="3657600" marR="0" lvl="7"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8pPr>
            <a:lvl9pPr marL="4114800" marR="0" lvl="8"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9pPr>
          </a:lstStyle>
          <a:p>
            <a:pPr marL="0" indent="0" eaLnBrk="1" fontAlgn="auto" hangingPunct="1">
              <a:buSzPts val="600"/>
              <a:defRPr/>
            </a:pPr>
            <a:r>
              <a:rPr lang="nb-NO" kern="0"/>
              <a:t>L0623032623[exp0625][All States][DC,GU,MP,PR,VI] </a:t>
            </a:r>
            <a:r>
              <a:rPr lang="en-US" kern="0"/>
              <a:t>© </a:t>
            </a:r>
            <a:r>
              <a:rPr lang="en-US" kern="0" dirty="0"/>
              <a:t>2023 MetLife Services and Solutions, LLC.</a:t>
            </a:r>
          </a:p>
          <a:p>
            <a:pPr marL="0" indent="0" eaLnBrk="1" fontAlgn="auto" hangingPunct="1">
              <a:buSzPts val="600"/>
              <a:defRPr/>
            </a:pPr>
            <a:endParaRPr lang="en-US" kern="0" dirty="0"/>
          </a:p>
        </p:txBody>
      </p:sp>
      <p:sp>
        <p:nvSpPr>
          <p:cNvPr id="4" name="Google Shape;99;p2">
            <a:extLst>
              <a:ext uri="{FF2B5EF4-FFF2-40B4-BE49-F238E27FC236}">
                <a16:creationId xmlns:a16="http://schemas.microsoft.com/office/drawing/2014/main" id="{1BF7B507-174A-AC49-5DAD-DE465D5E5475}"/>
              </a:ext>
            </a:extLst>
          </p:cNvPr>
          <p:cNvSpPr txBox="1">
            <a:spLocks noChangeArrowheads="1"/>
          </p:cNvSpPr>
          <p:nvPr/>
        </p:nvSpPr>
        <p:spPr bwMode="auto">
          <a:xfrm>
            <a:off x="2565400" y="9469413"/>
            <a:ext cx="4749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7C7D80"/>
              </a:buClr>
              <a:buSzPts val="800"/>
            </a:pPr>
            <a:r>
              <a:rPr lang="en-US" altLang="en-US" sz="800" b="1" dirty="0">
                <a:solidFill>
                  <a:srgbClr val="7C7D80"/>
                </a:solidFill>
              </a:rPr>
              <a:t>Metropolitan Life Insurance Company  |  200 Park Avenue  |  New York, NY 10166</a:t>
            </a:r>
          </a:p>
        </p:txBody>
      </p:sp>
      <p:sp>
        <p:nvSpPr>
          <p:cNvPr id="22" name="Google Shape;88;p1">
            <a:extLst>
              <a:ext uri="{FF2B5EF4-FFF2-40B4-BE49-F238E27FC236}">
                <a16:creationId xmlns:a16="http://schemas.microsoft.com/office/drawing/2014/main" id="{01527A64-6749-F7DA-8D67-CC26A9F1CEC8}"/>
              </a:ext>
            </a:extLst>
          </p:cNvPr>
          <p:cNvSpPr txBox="1">
            <a:spLocks noChangeArrowheads="1"/>
          </p:cNvSpPr>
          <p:nvPr/>
        </p:nvSpPr>
        <p:spPr bwMode="auto">
          <a:xfrm>
            <a:off x="3425826" y="373230"/>
            <a:ext cx="2722564" cy="557212"/>
          </a:xfrm>
          <a:prstGeom prst="rect">
            <a:avLst/>
          </a:prstGeom>
          <a:noFill/>
          <a:ln>
            <a:noFill/>
          </a:ln>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95000"/>
              </a:lnSpc>
              <a:buClr>
                <a:schemeClr val="accent1"/>
              </a:buClr>
              <a:buSzPts val="1900"/>
              <a:defRPr/>
            </a:pPr>
            <a:r>
              <a:rPr lang="en-US" altLang="en-US" sz="1200" dirty="0">
                <a:solidFill>
                  <a:srgbClr val="009CDC"/>
                </a:solidFill>
                <a:latin typeface="Arial"/>
                <a:cs typeface="Arial"/>
              </a:rPr>
              <a:t>AD&amp;D  Insurance</a:t>
            </a:r>
            <a:endParaRPr lang="en-US" altLang="en-US" sz="1200" b="1" dirty="0">
              <a:solidFill>
                <a:srgbClr val="009CDC"/>
              </a:solidFill>
            </a:endParaRPr>
          </a:p>
        </p:txBody>
      </p:sp>
      <p:sp>
        <p:nvSpPr>
          <p:cNvPr id="12" name="Google Shape;95;p1">
            <a:extLst>
              <a:ext uri="{FF2B5EF4-FFF2-40B4-BE49-F238E27FC236}">
                <a16:creationId xmlns:a16="http://schemas.microsoft.com/office/drawing/2014/main" id="{DF53BBB7-F192-5032-D8B8-A699D5901A2B}"/>
              </a:ext>
            </a:extLst>
          </p:cNvPr>
          <p:cNvSpPr txBox="1">
            <a:spLocks/>
          </p:cNvSpPr>
          <p:nvPr/>
        </p:nvSpPr>
        <p:spPr>
          <a:xfrm>
            <a:off x="4542378" y="1226941"/>
            <a:ext cx="2760875" cy="1795708"/>
          </a:xfrm>
          <a:prstGeom prst="rect">
            <a:avLst/>
          </a:prstGeom>
        </p:spPr>
        <p:txBody>
          <a:bodyPr lIns="0" rIns="0"/>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226695" eaLnBrk="1" fontAlgn="auto" hangingPunct="1">
              <a:spcBef>
                <a:spcPts val="400"/>
              </a:spcBef>
              <a:buClr>
                <a:srgbClr val="0061A0"/>
              </a:buClr>
              <a:buSzPts val="800"/>
              <a:buFont typeface="Arial"/>
              <a:buNone/>
              <a:defRPr/>
            </a:pPr>
            <a:r>
              <a:rPr lang="en-US" sz="1300" b="1" kern="0" dirty="0">
                <a:solidFill>
                  <a:srgbClr val="0090DA"/>
                </a:solidFill>
                <a:sym typeface="Arial"/>
              </a:rPr>
              <a:t>How much does Voluntary AD&amp;D insurance cost?</a:t>
            </a:r>
          </a:p>
          <a:p>
            <a:pPr marL="226695" indent="-226695" eaLnBrk="1" fontAlgn="auto" hangingPunct="1">
              <a:spcBef>
                <a:spcPts val="400"/>
              </a:spcBef>
              <a:buClr>
                <a:srgbClr val="0061A0"/>
              </a:buClr>
              <a:buSzPts val="800"/>
              <a:buFont typeface="Arial"/>
              <a:buNone/>
              <a:defRPr/>
            </a:pPr>
            <a:r>
              <a:rPr lang="en-US" sz="1300" b="1" kern="0" dirty="0">
                <a:solidFill>
                  <a:schemeClr val="tx1"/>
                </a:solidFill>
                <a:sym typeface="Arial"/>
              </a:rPr>
              <a:t>A. </a:t>
            </a:r>
            <a:r>
              <a:rPr lang="en-US" sz="1100" kern="0" dirty="0">
                <a:solidFill>
                  <a:schemeClr val="tx1"/>
                </a:solidFill>
                <a:sym typeface="Arial"/>
              </a:rPr>
              <a:t>It may be less expensive than you think. </a:t>
            </a:r>
            <a:r>
              <a:rPr lang="en-US" sz="1100" kern="0">
                <a:solidFill>
                  <a:schemeClr val="tx1"/>
                </a:solidFill>
                <a:sym typeface="Arial"/>
              </a:rPr>
              <a:t>MetLife has </a:t>
            </a:r>
            <a:r>
              <a:rPr lang="en-US" sz="1100" kern="0" dirty="0">
                <a:solidFill>
                  <a:schemeClr val="tx1"/>
                </a:solidFill>
                <a:sym typeface="Arial"/>
              </a:rPr>
              <a:t>designed this AD&amp;D insurance plan so you and your family can enjoy competitive rates, with a wide range of coverage amounts to choose from.</a:t>
            </a:r>
            <a:endParaRPr lang="en-US" sz="1100" kern="0" baseline="30000" dirty="0">
              <a:solidFill>
                <a:schemeClr val="tx1"/>
              </a:solidFill>
              <a:sym typeface="Arial"/>
            </a:endParaRPr>
          </a:p>
        </p:txBody>
      </p:sp>
      <p:pic>
        <p:nvPicPr>
          <p:cNvPr id="13" name="Picture 12">
            <a:extLst>
              <a:ext uri="{FF2B5EF4-FFF2-40B4-BE49-F238E27FC236}">
                <a16:creationId xmlns:a16="http://schemas.microsoft.com/office/drawing/2014/main" id="{6AADB698-F1D8-760F-5BB6-ACA7360A7CFB}"/>
              </a:ext>
            </a:extLst>
          </p:cNvPr>
          <p:cNvPicPr>
            <a:picLocks noChangeAspect="1"/>
          </p:cNvPicPr>
          <p:nvPr/>
        </p:nvPicPr>
        <p:blipFill rotWithShape="1">
          <a:blip r:embed="rId3"/>
          <a:srcRect l="1" t="37609" r="53079" b="40707"/>
          <a:stretch/>
        </p:blipFill>
        <p:spPr>
          <a:xfrm>
            <a:off x="324078" y="9263056"/>
            <a:ext cx="1280160" cy="457200"/>
          </a:xfrm>
          <a:prstGeom prst="rect">
            <a:avLst/>
          </a:prstGeom>
        </p:spPr>
      </p:pic>
      <p:sp>
        <p:nvSpPr>
          <p:cNvPr id="18" name="Rectangle 17">
            <a:extLst>
              <a:ext uri="{FF2B5EF4-FFF2-40B4-BE49-F238E27FC236}">
                <a16:creationId xmlns:a16="http://schemas.microsoft.com/office/drawing/2014/main" id="{5103E539-F26E-AD0E-1F64-5756F3505988}"/>
              </a:ext>
            </a:extLst>
          </p:cNvPr>
          <p:cNvSpPr/>
          <p:nvPr/>
        </p:nvSpPr>
        <p:spPr>
          <a:xfrm>
            <a:off x="478127" y="5734732"/>
            <a:ext cx="6837072" cy="149007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Google Shape;67;p1">
            <a:extLst>
              <a:ext uri="{FF2B5EF4-FFF2-40B4-BE49-F238E27FC236}">
                <a16:creationId xmlns:a16="http://schemas.microsoft.com/office/drawing/2014/main" id="{17A202DC-4D4F-24D9-4A36-0005E6285480}"/>
              </a:ext>
            </a:extLst>
          </p:cNvPr>
          <p:cNvSpPr txBox="1">
            <a:spLocks noChangeArrowheads="1"/>
          </p:cNvSpPr>
          <p:nvPr/>
        </p:nvSpPr>
        <p:spPr bwMode="auto">
          <a:xfrm>
            <a:off x="603159" y="5877489"/>
            <a:ext cx="3570256" cy="98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200"/>
            </a:pPr>
            <a:r>
              <a:rPr lang="en-US" altLang="en-US" sz="1300" b="1" kern="0" dirty="0">
                <a:solidFill>
                  <a:srgbClr val="0090DA"/>
                </a:solidFill>
                <a:latin typeface="Arial"/>
                <a:cs typeface="Arial"/>
              </a:rPr>
              <a:t>Have other questions? </a:t>
            </a:r>
            <a:br>
              <a:rPr lang="en-US" altLang="en-US" sz="1300" b="1" dirty="0">
                <a:latin typeface="Arial"/>
                <a:cs typeface="Arial"/>
              </a:rPr>
            </a:br>
            <a:r>
              <a:rPr lang="en-US" altLang="en-US" sz="1100" b="1" dirty="0">
                <a:solidFill>
                  <a:schemeClr val="tx1"/>
                </a:solidFill>
                <a:latin typeface="Arial"/>
                <a:cs typeface="Arial"/>
              </a:rPr>
              <a:t>Please call MetLife directly at</a:t>
            </a:r>
            <a:br>
              <a:rPr lang="en-US" altLang="en-US" sz="1100" b="1" dirty="0">
                <a:solidFill>
                  <a:schemeClr val="tx1"/>
                </a:solidFill>
                <a:latin typeface="Arial"/>
                <a:cs typeface="Arial"/>
              </a:rPr>
            </a:br>
            <a:r>
              <a:rPr lang="en-US" altLang="en-US" sz="1100" dirty="0">
                <a:solidFill>
                  <a:schemeClr val="tx1"/>
                </a:solidFill>
                <a:latin typeface="Arial"/>
                <a:cs typeface="Arial"/>
              </a:rPr>
              <a:t>1 800 GET-MET8 (1 800 438-6388)</a:t>
            </a:r>
            <a:endParaRPr lang="en-US" altLang="en-US" sz="1300" dirty="0">
              <a:solidFill>
                <a:schemeClr val="tx1"/>
              </a:solidFill>
            </a:endParaRPr>
          </a:p>
          <a:p>
            <a:pPr eaLnBrk="1" hangingPunct="1">
              <a:spcBef>
                <a:spcPts val="600"/>
              </a:spcBef>
              <a:buSzPts val="1400"/>
            </a:pPr>
            <a:endParaRPr lang="en-US" altLang="en-US" sz="1300" b="1" dirty="0"/>
          </a:p>
        </p:txBody>
      </p:sp>
      <p:pic>
        <p:nvPicPr>
          <p:cNvPr id="23" name="Picture 22">
            <a:extLst>
              <a:ext uri="{FF2B5EF4-FFF2-40B4-BE49-F238E27FC236}">
                <a16:creationId xmlns:a16="http://schemas.microsoft.com/office/drawing/2014/main" id="{374307D8-B9AB-2F56-FF20-4C7B3991007D}"/>
              </a:ext>
            </a:extLst>
          </p:cNvPr>
          <p:cNvPicPr>
            <a:picLocks/>
          </p:cNvPicPr>
          <p:nvPr/>
        </p:nvPicPr>
        <p:blipFill>
          <a:blip r:embed="rId4"/>
          <a:stretch>
            <a:fillRect/>
          </a:stretch>
        </p:blipFill>
        <p:spPr>
          <a:xfrm>
            <a:off x="478127" y="5708696"/>
            <a:ext cx="6837051" cy="70212"/>
          </a:xfrm>
          <a:prstGeom prst="rect">
            <a:avLst/>
          </a:prstGeom>
        </p:spPr>
      </p:pic>
      <p:sp>
        <p:nvSpPr>
          <p:cNvPr id="14" name="TextBox 13">
            <a:extLst>
              <a:ext uri="{FF2B5EF4-FFF2-40B4-BE49-F238E27FC236}">
                <a16:creationId xmlns:a16="http://schemas.microsoft.com/office/drawing/2014/main" id="{237E5007-4D45-E902-2B36-5381566FF1EE}"/>
              </a:ext>
            </a:extLst>
          </p:cNvPr>
          <p:cNvSpPr txBox="1"/>
          <p:nvPr/>
        </p:nvSpPr>
        <p:spPr>
          <a:xfrm>
            <a:off x="112391" y="1715012"/>
            <a:ext cx="523701" cy="215444"/>
          </a:xfrm>
          <a:prstGeom prst="rect">
            <a:avLst/>
          </a:prstGeom>
          <a:noFill/>
        </p:spPr>
        <p:txBody>
          <a:bodyPr wrap="square" lIns="0" tIns="0" rIns="0" bIns="0" rtlCol="0">
            <a:spAutoFit/>
          </a:bodyPr>
          <a:lstStyle/>
          <a:p>
            <a:pPr algn="r"/>
            <a:r>
              <a:rPr lang="en-US" sz="1400" b="1" kern="0" dirty="0">
                <a:solidFill>
                  <a:schemeClr val="tx1"/>
                </a:solidFill>
                <a:sym typeface="Arial"/>
              </a:rPr>
              <a:t>A.</a:t>
            </a:r>
            <a:endParaRPr lang="en-US" dirty="0"/>
          </a:p>
        </p:txBody>
      </p:sp>
      <p:sp>
        <p:nvSpPr>
          <p:cNvPr id="11" name="Google Shape;95;p1">
            <a:extLst>
              <a:ext uri="{FF2B5EF4-FFF2-40B4-BE49-F238E27FC236}">
                <a16:creationId xmlns:a16="http://schemas.microsoft.com/office/drawing/2014/main" id="{3A696105-D305-B850-67E9-4B1ACAF06860}"/>
              </a:ext>
            </a:extLst>
          </p:cNvPr>
          <p:cNvSpPr txBox="1">
            <a:spLocks/>
          </p:cNvSpPr>
          <p:nvPr/>
        </p:nvSpPr>
        <p:spPr>
          <a:xfrm>
            <a:off x="457198" y="1226941"/>
            <a:ext cx="3949910" cy="2115162"/>
          </a:xfrm>
          <a:prstGeom prst="rect">
            <a:avLst/>
          </a:prstGeom>
        </p:spPr>
        <p:txBody>
          <a:bodyPr lIns="0" rIns="0"/>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eaLnBrk="1" fontAlgn="auto" hangingPunct="1">
              <a:spcBef>
                <a:spcPts val="400"/>
              </a:spcBef>
              <a:buClr>
                <a:srgbClr val="0061A0"/>
              </a:buClr>
              <a:buSzPts val="800"/>
              <a:buFont typeface="Arial"/>
              <a:buNone/>
              <a:defRPr/>
            </a:pPr>
            <a:r>
              <a:rPr lang="en-US" sz="1300" b="1" kern="0" dirty="0">
                <a:solidFill>
                  <a:srgbClr val="0090DA"/>
                </a:solidFill>
                <a:sym typeface="Arial"/>
              </a:rPr>
              <a:t>What special features would be included </a:t>
            </a:r>
            <a:br>
              <a:rPr lang="en-US" sz="1300" b="1" kern="0" dirty="0">
                <a:solidFill>
                  <a:srgbClr val="0090DA"/>
                </a:solidFill>
                <a:sym typeface="Arial"/>
              </a:rPr>
            </a:br>
            <a:r>
              <a:rPr lang="en-US" sz="1300" b="1" kern="0" dirty="0">
                <a:solidFill>
                  <a:srgbClr val="0090DA"/>
                </a:solidFill>
                <a:sym typeface="Arial"/>
              </a:rPr>
              <a:t>in my plan?</a:t>
            </a:r>
          </a:p>
          <a:p>
            <a:pPr marL="290513" eaLnBrk="1" fontAlgn="auto" hangingPunct="1">
              <a:spcBef>
                <a:spcPts val="400"/>
              </a:spcBef>
              <a:buClr>
                <a:srgbClr val="0061A0"/>
              </a:buClr>
              <a:buSzPts val="800"/>
              <a:defRPr/>
            </a:pPr>
            <a:r>
              <a:rPr lang="en-US" sz="1100" kern="0" dirty="0">
                <a:solidFill>
                  <a:schemeClr val="tx1"/>
                </a:solidFill>
                <a:sym typeface="Arial"/>
              </a:rPr>
              <a:t>This plan can pay additional benefits if you die while an accidental death benefit is payable and</a:t>
            </a:r>
            <a:r>
              <a:rPr lang="en-US" sz="1100" kern="0" dirty="0">
                <a:solidFill>
                  <a:srgbClr val="ED008C"/>
                </a:solidFill>
                <a:sym typeface="Arial"/>
              </a:rPr>
              <a:t>:</a:t>
            </a:r>
          </a:p>
          <a:p>
            <a:pPr marL="403225" indent="-112713" eaLnBrk="1" fontAlgn="auto" hangingPunct="1">
              <a:spcBef>
                <a:spcPts val="400"/>
              </a:spcBef>
              <a:buClr>
                <a:srgbClr val="0061A0"/>
              </a:buClr>
              <a:buSzPts val="800"/>
              <a:defRPr/>
            </a:pPr>
            <a:r>
              <a:rPr lang="en-US" sz="1100" kern="0" dirty="0">
                <a:solidFill>
                  <a:schemeClr val="tx1"/>
                </a:solidFill>
                <a:sym typeface="Arial"/>
              </a:rPr>
              <a:t>• Seat belt(s) are in use</a:t>
            </a:r>
          </a:p>
          <a:p>
            <a:pPr marL="403225" indent="-112713" eaLnBrk="1" fontAlgn="auto" hangingPunct="1">
              <a:spcBef>
                <a:spcPts val="400"/>
              </a:spcBef>
              <a:buClr>
                <a:srgbClr val="0061A0"/>
              </a:buClr>
              <a:buSzPts val="800"/>
              <a:defRPr/>
            </a:pPr>
            <a:r>
              <a:rPr lang="en-US" sz="1100" kern="0" dirty="0">
                <a:solidFill>
                  <a:schemeClr val="tx1"/>
                </a:solidFill>
                <a:sym typeface="Arial"/>
              </a:rPr>
              <a:t>• Air bag(s) are in use</a:t>
            </a:r>
          </a:p>
          <a:p>
            <a:pPr marL="403225" indent="-112713" eaLnBrk="1" fontAlgn="auto" hangingPunct="1">
              <a:spcBef>
                <a:spcPts val="400"/>
              </a:spcBef>
              <a:buClr>
                <a:srgbClr val="0061A0"/>
              </a:buClr>
              <a:buSzPts val="800"/>
              <a:defRPr/>
            </a:pPr>
            <a:r>
              <a:rPr lang="en-US" sz="1100" kern="0" dirty="0">
                <a:solidFill>
                  <a:schemeClr val="tx1"/>
                </a:solidFill>
                <a:sym typeface="Arial"/>
              </a:rPr>
              <a:t>• Traveling on a common carrier (e.g., commercial airline)</a:t>
            </a:r>
          </a:p>
          <a:p>
            <a:pPr marL="256032" indent="-420624" eaLnBrk="1" fontAlgn="auto" hangingPunct="1">
              <a:spcBef>
                <a:spcPts val="400"/>
              </a:spcBef>
              <a:buClr>
                <a:srgbClr val="0061A0"/>
              </a:buClr>
              <a:buSzPts val="800"/>
              <a:buFont typeface="Arial"/>
              <a:buNone/>
              <a:defRPr/>
            </a:pPr>
            <a:r>
              <a:rPr lang="en-US" sz="1100" kern="0" dirty="0">
                <a:solidFill>
                  <a:schemeClr val="tx1"/>
                </a:solidFill>
                <a:sym typeface="Arial"/>
              </a:rPr>
              <a:t>	The plan also provides additional benefits for the following:</a:t>
            </a:r>
            <a:endParaRPr lang="en-US" sz="1100" kern="0" dirty="0">
              <a:solidFill>
                <a:schemeClr val="accent6"/>
              </a:solidFill>
              <a:sym typeface="Arial"/>
            </a:endParaRPr>
          </a:p>
        </p:txBody>
      </p:sp>
      <p:sp>
        <p:nvSpPr>
          <p:cNvPr id="26" name="Google Shape;95;p1">
            <a:extLst>
              <a:ext uri="{FF2B5EF4-FFF2-40B4-BE49-F238E27FC236}">
                <a16:creationId xmlns:a16="http://schemas.microsoft.com/office/drawing/2014/main" id="{AF6FA9EB-6DE8-04A2-88ED-E0B082520064}"/>
              </a:ext>
            </a:extLst>
          </p:cNvPr>
          <p:cNvSpPr txBox="1">
            <a:spLocks/>
          </p:cNvSpPr>
          <p:nvPr/>
        </p:nvSpPr>
        <p:spPr>
          <a:xfrm>
            <a:off x="457200" y="2991652"/>
            <a:ext cx="1846386" cy="2552603"/>
          </a:xfrm>
          <a:prstGeom prst="rect">
            <a:avLst/>
          </a:prstGeom>
        </p:spPr>
        <p:txBody>
          <a:bodyPr lIns="0" rIns="0" numCol="1"/>
          <a:lst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01638" indent="-112713" eaLnBrk="1" fontAlgn="auto" hangingPunct="1">
              <a:spcBef>
                <a:spcPts val="400"/>
              </a:spcBef>
              <a:buClr>
                <a:srgbClr val="0061A0"/>
              </a:buClr>
              <a:buSzPts val="800"/>
              <a:buFont typeface="Arial"/>
              <a:buNone/>
              <a:defRPr/>
            </a:pPr>
            <a:r>
              <a:rPr lang="en-US" sz="1100" kern="0" dirty="0">
                <a:solidFill>
                  <a:schemeClr val="tx1"/>
                </a:solidFill>
                <a:sym typeface="Arial"/>
              </a:rPr>
              <a:t>• Childcare center</a:t>
            </a:r>
          </a:p>
          <a:p>
            <a:pPr marL="401638" indent="-112713" eaLnBrk="1" fontAlgn="auto" hangingPunct="1">
              <a:spcBef>
                <a:spcPts val="400"/>
              </a:spcBef>
              <a:buClr>
                <a:srgbClr val="0061A0"/>
              </a:buClr>
              <a:buSzPts val="800"/>
              <a:buFont typeface="Arial"/>
              <a:buNone/>
              <a:defRPr/>
            </a:pPr>
            <a:r>
              <a:rPr lang="en-US" sz="1100" kern="0" dirty="0">
                <a:solidFill>
                  <a:schemeClr val="tx1"/>
                </a:solidFill>
                <a:sym typeface="Arial"/>
              </a:rPr>
              <a:t>• Child education</a:t>
            </a:r>
          </a:p>
          <a:p>
            <a:pPr marL="401638" indent="-112713" eaLnBrk="1" fontAlgn="auto" hangingPunct="1">
              <a:spcBef>
                <a:spcPts val="400"/>
              </a:spcBef>
              <a:buClr>
                <a:srgbClr val="0061A0"/>
              </a:buClr>
              <a:buSzPts val="800"/>
              <a:buFont typeface="Arial"/>
              <a:buNone/>
              <a:defRPr/>
            </a:pPr>
            <a:r>
              <a:rPr lang="en-US" sz="1100" kern="0" dirty="0">
                <a:solidFill>
                  <a:schemeClr val="tx1"/>
                </a:solidFill>
                <a:sym typeface="Arial"/>
              </a:rPr>
              <a:t>• Hospital confinement</a:t>
            </a:r>
          </a:p>
          <a:p>
            <a:pPr marL="400050" indent="-111125" eaLnBrk="1" fontAlgn="auto" hangingPunct="1">
              <a:spcBef>
                <a:spcPts val="400"/>
              </a:spcBef>
              <a:buClr>
                <a:srgbClr val="0061A0"/>
              </a:buClr>
              <a:buSzPts val="800"/>
              <a:buFont typeface="Arial"/>
              <a:buNone/>
              <a:defRPr/>
            </a:pPr>
            <a:r>
              <a:rPr lang="en-US" sz="1100" kern="0" dirty="0">
                <a:solidFill>
                  <a:schemeClr val="tx1"/>
                </a:solidFill>
                <a:sym typeface="Arial"/>
              </a:rPr>
              <a:t>• Spouse education</a:t>
            </a:r>
          </a:p>
          <a:p>
            <a:pPr marL="401638" indent="-112713" eaLnBrk="1" fontAlgn="auto" hangingPunct="1">
              <a:spcBef>
                <a:spcPts val="400"/>
              </a:spcBef>
              <a:buClr>
                <a:srgbClr val="0061A0"/>
              </a:buClr>
              <a:buSzPts val="800"/>
              <a:buFont typeface="Arial"/>
              <a:buNone/>
              <a:defRPr/>
            </a:pPr>
            <a:r>
              <a:rPr lang="en-US" sz="1100" kern="0" dirty="0">
                <a:solidFill>
                  <a:schemeClr val="tx1"/>
                </a:solidFill>
                <a:sym typeface="Arial"/>
              </a:rPr>
              <a:t>• Paralysis</a:t>
            </a:r>
          </a:p>
          <a:p>
            <a:pPr marL="401638" indent="-112713" eaLnBrk="1" fontAlgn="auto" hangingPunct="1">
              <a:spcBef>
                <a:spcPts val="400"/>
              </a:spcBef>
              <a:buClr>
                <a:srgbClr val="0061A0"/>
              </a:buClr>
              <a:buSzPts val="800"/>
              <a:buFont typeface="Arial"/>
              <a:buNone/>
              <a:defRPr/>
            </a:pPr>
            <a:r>
              <a:rPr lang="en-US" sz="1100" kern="0" dirty="0">
                <a:solidFill>
                  <a:schemeClr val="tx1"/>
                </a:solidFill>
                <a:sym typeface="Arial"/>
              </a:rPr>
              <a:t>• COBRA continuation</a:t>
            </a:r>
          </a:p>
          <a:p>
            <a:pPr marL="401638" indent="-112713" eaLnBrk="1" fontAlgn="auto" hangingPunct="1">
              <a:spcBef>
                <a:spcPts val="400"/>
              </a:spcBef>
              <a:buClr>
                <a:srgbClr val="0061A0"/>
              </a:buClr>
              <a:buSzPts val="800"/>
              <a:buFont typeface="Arial"/>
              <a:buNone/>
              <a:defRPr/>
            </a:pPr>
            <a:r>
              <a:rPr lang="en-US" sz="1100" kern="0" dirty="0">
                <a:solidFill>
                  <a:schemeClr val="tx1"/>
                </a:solidFill>
                <a:sym typeface="Arial"/>
              </a:rPr>
              <a:t>• Coma</a:t>
            </a:r>
          </a:p>
          <a:p>
            <a:pPr marL="401638" indent="-112713" eaLnBrk="1" fontAlgn="auto" hangingPunct="1">
              <a:spcBef>
                <a:spcPts val="400"/>
              </a:spcBef>
              <a:buClr>
                <a:srgbClr val="0061A0"/>
              </a:buClr>
              <a:buSzPts val="800"/>
              <a:buFont typeface="Arial"/>
              <a:buNone/>
              <a:defRPr/>
            </a:pPr>
            <a:r>
              <a:rPr lang="en-US" sz="1100" kern="0" dirty="0">
                <a:solidFill>
                  <a:schemeClr val="tx1"/>
                </a:solidFill>
                <a:sym typeface="Arial"/>
              </a:rPr>
              <a:t>• Brain damage</a:t>
            </a:r>
          </a:p>
        </p:txBody>
      </p:sp>
      <p:sp>
        <p:nvSpPr>
          <p:cNvPr id="6" name="TextBox 5">
            <a:extLst>
              <a:ext uri="{FF2B5EF4-FFF2-40B4-BE49-F238E27FC236}">
                <a16:creationId xmlns:a16="http://schemas.microsoft.com/office/drawing/2014/main" id="{ACBF95C0-CBD1-F09F-EB95-F110E0FC1BD2}"/>
              </a:ext>
            </a:extLst>
          </p:cNvPr>
          <p:cNvSpPr txBox="1"/>
          <p:nvPr/>
        </p:nvSpPr>
        <p:spPr>
          <a:xfrm>
            <a:off x="2142078" y="2988957"/>
            <a:ext cx="2400300" cy="651460"/>
          </a:xfrm>
          <a:prstGeom prst="rect">
            <a:avLst/>
          </a:prstGeom>
          <a:noFill/>
        </p:spPr>
        <p:txBody>
          <a:bodyPr wrap="square" rtlCol="0">
            <a:spAutoFit/>
          </a:bodyPr>
          <a:lstStyle/>
          <a:p>
            <a:pPr marL="341313" indent="-114300" eaLnBrk="1" fontAlgn="auto" hangingPunct="1">
              <a:spcBef>
                <a:spcPts val="400"/>
              </a:spcBef>
              <a:buClr>
                <a:srgbClr val="0061A0"/>
              </a:buClr>
              <a:buSzPts val="800"/>
              <a:buFont typeface="Arial"/>
              <a:buNone/>
              <a:defRPr/>
            </a:pPr>
            <a:r>
              <a:rPr lang="en-US" sz="1100" kern="0" dirty="0">
                <a:solidFill>
                  <a:schemeClr val="tx1"/>
                </a:solidFill>
                <a:latin typeface="Arial"/>
                <a:cs typeface="Arial"/>
                <a:sym typeface="Arial"/>
              </a:rPr>
              <a:t>• Presumption of death</a:t>
            </a:r>
          </a:p>
          <a:p>
            <a:pPr marL="341313" indent="-114300" eaLnBrk="1" fontAlgn="auto" hangingPunct="1">
              <a:spcBef>
                <a:spcPts val="400"/>
              </a:spcBef>
              <a:buClr>
                <a:srgbClr val="0061A0"/>
              </a:buClr>
              <a:buSzPts val="800"/>
              <a:buFont typeface="Arial"/>
              <a:buNone/>
              <a:defRPr/>
            </a:pPr>
            <a:r>
              <a:rPr lang="en-US" sz="1100" kern="0" dirty="0">
                <a:solidFill>
                  <a:schemeClr val="tx1"/>
                </a:solidFill>
                <a:latin typeface="Arial"/>
                <a:cs typeface="Arial"/>
                <a:sym typeface="Arial"/>
              </a:rPr>
              <a:t>• Common disaster</a:t>
            </a:r>
          </a:p>
          <a:p>
            <a:endParaRPr lang="en-US" sz="1100" kern="0" dirty="0">
              <a:solidFill>
                <a:srgbClr val="ED008C"/>
              </a:solidFill>
              <a:latin typeface="Arial"/>
              <a:cs typeface="Arial"/>
            </a:endParaRPr>
          </a:p>
        </p:txBody>
      </p:sp>
    </p:spTree>
    <p:extLst>
      <p:ext uri="{BB962C8B-B14F-4D97-AF65-F5344CB8AC3E}">
        <p14:creationId xmlns:p14="http://schemas.microsoft.com/office/powerpoint/2010/main" val="1119493655"/>
      </p:ext>
    </p:extLst>
  </p:cSld>
  <p:clrMapOvr>
    <a:masterClrMapping/>
  </p:clrMapOvr>
</p:sld>
</file>

<file path=ppt/theme/theme1.xml><?xml version="1.0" encoding="utf-8"?>
<a:theme xmlns:a="http://schemas.openxmlformats.org/drawingml/2006/main" name="FAQ Flyer">
  <a:themeElements>
    <a:clrScheme name="ML 2021">
      <a:dk1>
        <a:srgbClr val="000000"/>
      </a:dk1>
      <a:lt1>
        <a:srgbClr val="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5af0f96-557c-40e5-b74f-4de88d247c44" ContentTypeId="0x0101" PreviousValue="false" LastSyncTimeStamp="2015-12-10T20:09:36Z"/>
</file>

<file path=customXml/item2.xml><?xml version="1.0" encoding="utf-8"?>
<p:properties xmlns:p="http://schemas.microsoft.com/office/2006/metadata/properties" xmlns:xsi="http://www.w3.org/2001/XMLSchema-instance" xmlns:pc="http://schemas.microsoft.com/office/infopath/2007/PartnerControls">
  <documentManagement>
    <TaxCatchAll xmlns="d18c1617-1ac8-4b22-9cef-b2ac240d88cb" xsi:nil="true"/>
    <lcf76f155ced4ddcb4097134ff3c332f xmlns="62337cb1-c48c-4064-a658-d30ef29fd989">
      <Terms xmlns="http://schemas.microsoft.com/office/infopath/2007/PartnerControls"/>
    </lcf76f155ced4ddcb4097134ff3c332f>
    <Tags xmlns="62337cb1-c48c-4064-a658-d30ef29fd989" xsi:nil="true"/>
    <pc3a60732cff4bd6a1032848edf6a57b xmlns="d18c1617-1ac8-4b22-9cef-b2ac240d88cb">
      <Terms xmlns="http://schemas.microsoft.com/office/infopath/2007/PartnerControls"/>
    </pc3a60732cff4bd6a1032848edf6a57b>
    <pID xmlns="62337cb1-c48c-4064-a658-d30ef29fd989">63926</pID>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ExtractedText_x0028_MediaServiceOCR_x0029_ xmlns="62337cb1-c48c-4064-a658-d30ef29fd989" xsi:nil="true"/>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DocumentName xmlns="62337cb1-c48c-4064-a658-d30ef29fd989">ADD Only_FAQ Flyer_exp0823.pptx</DocumentName>
    <AttachmentType xmlns="62337cb1-c48c-4064-a658-d30ef29fd989">Primary Attachment</AttachmentType>
    <CreatedDate xmlns="62337cb1-c48c-4064-a658-d30ef29fd989">2023-06-08T15:28:07</CreatedDate>
    <Archive xmlns="62337cb1-c48c-4064-a658-d30ef29fd989" xsi:nil="true"/>
    <UploadedBy xmlns="62337cb1-c48c-4064-a658-d30ef29fd989">Zemmoura, Yasmina</Upload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B53929991CC8479D17FB1A1BC79D63" ma:contentTypeVersion="31" ma:contentTypeDescription="Create a new document." ma:contentTypeScope="" ma:versionID="a0c97f3b18bd24be48ef029de18f0aef">
  <xsd:schema xmlns:xsd="http://www.w3.org/2001/XMLSchema" xmlns:xs="http://www.w3.org/2001/XMLSchema" xmlns:p="http://schemas.microsoft.com/office/2006/metadata/properties" xmlns:ns2="d18c1617-1ac8-4b22-9cef-b2ac240d88cb" xmlns:ns3="62337cb1-c48c-4064-a658-d30ef29fd989" xmlns:ns4="5e68b112-ecba-43bf-a79d-71f8ef3b9ca4" targetNamespace="http://schemas.microsoft.com/office/2006/metadata/properties" ma:root="true" ma:fieldsID="766d5bc4aa7e786359778900167d61cb" ns2:_="" ns3:_="" ns4:_="">
    <xsd:import namespace="d18c1617-1ac8-4b22-9cef-b2ac240d88cb"/>
    <xsd:import namespace="62337cb1-c48c-4064-a658-d30ef29fd989"/>
    <xsd:import namespace="5e68b112-ecba-43bf-a79d-71f8ef3b9ca4"/>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CreatedDate" minOccurs="0"/>
                <xsd:element ref="ns3:pID" minOccurs="0"/>
                <xsd:element ref="ns3:Archive" minOccurs="0"/>
                <xsd:element ref="ns3:MediaServiceMetadata" minOccurs="0"/>
                <xsd:element ref="ns3:MediaServiceFastMetadata" minOccurs="0"/>
                <xsd:element ref="ns3:Tags" minOccurs="0"/>
                <xsd:element ref="ns3:lcf76f155ced4ddcb4097134ff3c332f" minOccurs="0"/>
                <xsd:element ref="ns3:MediaServiceOCR" minOccurs="0"/>
                <xsd:element ref="ns3:MediaServiceGenerationTime" minOccurs="0"/>
                <xsd:element ref="ns3:MediaServiceEventHashCode" minOccurs="0"/>
                <xsd:element ref="ns3:ExtractedText_x0028_MediaServiceOCR_x0029_"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4ffbd89-3f53-4786-9997-f458af39c3de}" ma:internalName="TaxCatchAll" ma:showField="CatchAllData"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ffbd89-3f53-4786-9997-f458af39c3de}" ma:internalName="TaxCatchAllLabel" ma:readOnly="true" ma:showField="CatchAllDataLabel"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337cb1-c48c-4064-a658-d30ef29fd989"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CreatedDate" ma:index="23" nillable="true" ma:displayName="Created Date" ma:format="Dropdown" ma:internalName="CreatedDate">
      <xsd:simpleType>
        <xsd:restriction base="dms:Text">
          <xsd:maxLength value="255"/>
        </xsd:restriction>
      </xsd:simpleType>
    </xsd:element>
    <xsd:element name="pID" ma:index="24" nillable="true" ma:displayName="pID" ma:format="Dropdown" ma:internalName="pID">
      <xsd:simpleType>
        <xsd:restriction base="dms:Text">
          <xsd:maxLength value="255"/>
        </xsd:restriction>
      </xsd:simpleType>
    </xsd:element>
    <xsd:element name="Archive" ma:index="25" nillable="true" ma:displayName="Archive" ma:format="Dropdown" ma:internalName="Archive">
      <xsd:simpleType>
        <xsd:restriction base="dms:Text">
          <xsd:maxLength value="255"/>
        </xsd:restrictio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ags" ma:index="28" nillable="true" ma:displayName="Tags" ma:format="Dropdown" ma:internalName="Tags">
      <xsd:simpleType>
        <xsd:restriction base="dms:Text">
          <xsd:maxLength value="255"/>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ExtractedText_x0028_MediaServiceOCR_x0029_" ma:index="34" nillable="true" ma:displayName="Extracted Text (MediaServiceOCR)" ma:format="Dropdown" ma:internalName="ExtractedText_x0028_MediaServiceOCR_x0029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68b112-ecba-43bf-a79d-71f8ef3b9ca4" elementFormDefault="qualified">
    <xsd:import namespace="http://schemas.microsoft.com/office/2006/documentManagement/types"/>
    <xsd:import namespace="http://schemas.microsoft.com/office/infopath/2007/PartnerControls"/>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768950-29B4-457A-BF3F-012B9F6D6757}">
  <ds:schemaRefs>
    <ds:schemaRef ds:uri="Microsoft.SharePoint.Taxonomy.ContentTypeSync"/>
  </ds:schemaRefs>
</ds:datastoreItem>
</file>

<file path=customXml/itemProps2.xml><?xml version="1.0" encoding="utf-8"?>
<ds:datastoreItem xmlns:ds="http://schemas.openxmlformats.org/officeDocument/2006/customXml" ds:itemID="{1FB0B907-64BF-4BE5-87E9-F0C454D49BBE}">
  <ds:schemaRefs>
    <ds:schemaRef ds:uri="http://purl.org/dc/terms/"/>
    <ds:schemaRef ds:uri="http://www.w3.org/XML/1998/namespace"/>
    <ds:schemaRef ds:uri="d18c1617-1ac8-4b22-9cef-b2ac240d88cb"/>
    <ds:schemaRef ds:uri="http://purl.org/dc/elements/1.1/"/>
    <ds:schemaRef ds:uri="62337cb1-c48c-4064-a658-d30ef29fd989"/>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5e68b112-ecba-43bf-a79d-71f8ef3b9ca4"/>
    <ds:schemaRef ds:uri="http://schemas.microsoft.com/office/2006/metadata/properties"/>
  </ds:schemaRefs>
</ds:datastoreItem>
</file>

<file path=customXml/itemProps3.xml><?xml version="1.0" encoding="utf-8"?>
<ds:datastoreItem xmlns:ds="http://schemas.openxmlformats.org/officeDocument/2006/customXml" ds:itemID="{B1945937-9896-421A-A58D-2AB9C85BF7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2337cb1-c48c-4064-a658-d30ef29fd989"/>
    <ds:schemaRef ds:uri="5e68b112-ecba-43bf-a79d-71f8ef3b9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815B68-632F-4459-B45F-C5FC18C35E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1724</TotalTime>
  <Words>962</Words>
  <Application>Microsoft Office PowerPoint</Application>
  <PresentationFormat>Custom</PresentationFormat>
  <Paragraphs>45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Georgia</vt:lpstr>
      <vt:lpstr>FAQ Flyer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Graham, Henry</cp:lastModifiedBy>
  <cp:revision>227</cp:revision>
  <cp:lastPrinted>2022-05-25T18:15:52Z</cp:lastPrinted>
  <dcterms:created xsi:type="dcterms:W3CDTF">2021-03-15T20:34:38Z</dcterms:created>
  <dcterms:modified xsi:type="dcterms:W3CDTF">2023-10-06T19:41:22Z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B2562677-76A6-4BB6-AA93-B7AAE1DB77A4</vt:lpwstr>
  </property>
  <property fmtid="{D5CDD505-2E9C-101B-9397-08002B2CF9AE}" pid="3" name="ArticulatePath">
    <vt:lpwstr>Presentation1</vt:lpwstr>
  </property>
  <property fmtid="{D5CDD505-2E9C-101B-9397-08002B2CF9AE}" pid="4" name="ContentTypeId">
    <vt:lpwstr>0x01010078B53929991CC8479D17FB1A1BC79D63</vt:lpwstr>
  </property>
  <property fmtid="{D5CDD505-2E9C-101B-9397-08002B2CF9AE}" pid="5" name="TaxKeyword">
    <vt:lpwstr/>
  </property>
  <property fmtid="{D5CDD505-2E9C-101B-9397-08002B2CF9AE}" pid="6" name="ML_LineOfBusiness">
    <vt:lpwstr/>
  </property>
  <property fmtid="{D5CDD505-2E9C-101B-9397-08002B2CF9AE}" pid="7" name="ML_Roles">
    <vt:lpwstr/>
  </property>
  <property fmtid="{D5CDD505-2E9C-101B-9397-08002B2CF9AE}" pid="8" name="ML_Geography">
    <vt:lpwstr/>
  </property>
  <property fmtid="{D5CDD505-2E9C-101B-9397-08002B2CF9AE}" pid="9" name="ML_OfficeLocation">
    <vt:lpwstr/>
  </property>
</Properties>
</file>